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HK Grotesk Medium Bold" panose="020B0604020202020204" charset="0"/>
      <p:regular r:id="rId16"/>
    </p:embeddedFont>
    <p:embeddedFont>
      <p:font typeface="HK Grotesk Light" panose="020B0604020202020204" charset="0"/>
      <p:regular r:id="rId17"/>
    </p:embeddedFont>
    <p:embeddedFont>
      <p:font typeface="HK Grotesk Medium"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10.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svg"/><Relationship Id="rId7"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svg"/><Relationship Id="rId3" Type="http://schemas.openxmlformats.org/officeDocument/2006/relationships/image" Target="../media/image12.svg"/><Relationship Id="rId7" Type="http://schemas.openxmlformats.org/officeDocument/2006/relationships/image" Target="../media/image2.svg"/><Relationship Id="rId12" Type="http://schemas.openxmlformats.org/officeDocument/2006/relationships/image" Target="../media/image2.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6.sv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10.sv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svg"/><Relationship Id="rId18" Type="http://schemas.openxmlformats.org/officeDocument/2006/relationships/image" Target="../media/image7.jpeg"/><Relationship Id="rId3" Type="http://schemas.openxmlformats.org/officeDocument/2006/relationships/image" Target="../media/image12.svg"/><Relationship Id="rId7" Type="http://schemas.openxmlformats.org/officeDocument/2006/relationships/image" Target="../media/image2.svg"/><Relationship Id="rId12" Type="http://schemas.openxmlformats.org/officeDocument/2006/relationships/image" Target="../media/image2.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6.sv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svg"/><Relationship Id="rId18" Type="http://schemas.openxmlformats.org/officeDocument/2006/relationships/image" Target="../media/image7.jpeg"/><Relationship Id="rId3" Type="http://schemas.openxmlformats.org/officeDocument/2006/relationships/image" Target="../media/image12.svg"/><Relationship Id="rId7" Type="http://schemas.openxmlformats.org/officeDocument/2006/relationships/image" Target="../media/image2.svg"/><Relationship Id="rId12" Type="http://schemas.openxmlformats.org/officeDocument/2006/relationships/image" Target="../media/image2.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6.sv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125477" cy="10287000"/>
          </a:xfrm>
          <a:prstGeom prst="rect">
            <a:avLst/>
          </a:prstGeom>
          <a:solidFill>
            <a:srgbClr val="73C45F"/>
          </a:solidFill>
        </p:spPr>
      </p:sp>
      <p:sp>
        <p:nvSpPr>
          <p:cNvPr id="3" name="AutoShape 3"/>
          <p:cNvSpPr/>
          <p:nvPr/>
        </p:nvSpPr>
        <p:spPr>
          <a:xfrm>
            <a:off x="2567244" y="0"/>
            <a:ext cx="2558233" cy="2571750"/>
          </a:xfrm>
          <a:prstGeom prst="rect">
            <a:avLst/>
          </a:prstGeom>
          <a:solidFill>
            <a:srgbClr val="FFFFFF">
              <a:alpha val="15686"/>
            </a:srgbClr>
          </a:solidFill>
        </p:spPr>
      </p:sp>
      <p:pic>
        <p:nvPicPr>
          <p:cNvPr id="4" name="Picture 4"/>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638432" y="3214688"/>
            <a:ext cx="2571750" cy="1285875"/>
          </a:xfrm>
          <a:prstGeom prst="rect">
            <a:avLst/>
          </a:prstGeom>
        </p:spPr>
      </p:pic>
      <p:sp>
        <p:nvSpPr>
          <p:cNvPr id="5" name="AutoShape 5"/>
          <p:cNvSpPr/>
          <p:nvPr/>
        </p:nvSpPr>
        <p:spPr>
          <a:xfrm>
            <a:off x="3301344" y="799189"/>
            <a:ext cx="1058686" cy="973373"/>
          </a:xfrm>
          <a:prstGeom prst="rect">
            <a:avLst/>
          </a:prstGeom>
          <a:solidFill>
            <a:srgbClr val="73C45F"/>
          </a:solidFill>
        </p:spPr>
      </p:sp>
      <p:pic>
        <p:nvPicPr>
          <p:cNvPr id="6" name="Picture 6"/>
          <p:cNvPicPr>
            <a:picLocks noChangeAspect="1"/>
          </p:cNvPicPr>
          <p:nvPr/>
        </p:nvPicPr>
        <p:blipFill>
          <a:blip r:embed="rId4">
            <a:alphaModFix amt="16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67244" y="5143500"/>
            <a:ext cx="2558233" cy="2558233"/>
          </a:xfrm>
          <a:prstGeom prst="rect">
            <a:avLst/>
          </a:prstGeom>
        </p:spPr>
      </p:pic>
      <p:pic>
        <p:nvPicPr>
          <p:cNvPr id="7" name="Picture 7"/>
          <p:cNvPicPr>
            <a:picLocks noChangeAspect="1"/>
          </p:cNvPicPr>
          <p:nvPr/>
        </p:nvPicPr>
        <p:blipFill>
          <a:blip r:embed="rId6">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31348" y="7719756"/>
            <a:ext cx="2567244" cy="2567244"/>
          </a:xfrm>
          <a:prstGeom prst="rect">
            <a:avLst/>
          </a:prstGeom>
        </p:spPr>
      </p:pic>
      <p:pic>
        <p:nvPicPr>
          <p:cNvPr id="8" name="Picture 8"/>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48091" y="3214688"/>
            <a:ext cx="2571750" cy="1285875"/>
          </a:xfrm>
          <a:prstGeom prst="rect">
            <a:avLst/>
          </a:prstGeom>
        </p:spPr>
      </p:pic>
      <p:sp>
        <p:nvSpPr>
          <p:cNvPr id="9" name="AutoShape 9"/>
          <p:cNvSpPr/>
          <p:nvPr/>
        </p:nvSpPr>
        <p:spPr>
          <a:xfrm>
            <a:off x="-5153" y="6667642"/>
            <a:ext cx="2572397" cy="578520"/>
          </a:xfrm>
          <a:prstGeom prst="rect">
            <a:avLst/>
          </a:prstGeom>
          <a:solidFill>
            <a:srgbClr val="FFFFFF">
              <a:alpha val="15686"/>
            </a:srgbClr>
          </a:solidFill>
        </p:spPr>
      </p:sp>
      <p:sp>
        <p:nvSpPr>
          <p:cNvPr id="10" name="AutoShape 10"/>
          <p:cNvSpPr/>
          <p:nvPr/>
        </p:nvSpPr>
        <p:spPr>
          <a:xfrm>
            <a:off x="-5153" y="5807215"/>
            <a:ext cx="2572397" cy="578520"/>
          </a:xfrm>
          <a:prstGeom prst="rect">
            <a:avLst/>
          </a:prstGeom>
          <a:solidFill>
            <a:srgbClr val="FFFFFF">
              <a:alpha val="15686"/>
            </a:srgbClr>
          </a:solidFill>
        </p:spPr>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64927" y="5941183"/>
            <a:ext cx="962867" cy="962867"/>
          </a:xfrm>
          <a:prstGeom prst="rect">
            <a:avLst/>
          </a:prstGeom>
        </p:spPr>
      </p:pic>
      <p:pic>
        <p:nvPicPr>
          <p:cNvPr id="12" name="Picture 12"/>
          <p:cNvPicPr>
            <a:picLocks noChangeAspect="1"/>
          </p:cNvPicPr>
          <p:nvPr/>
        </p:nvPicPr>
        <p:blipFill>
          <a:blip r:embed="rId10">
            <a:alphaModFix amt="16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35854"/>
            <a:ext cx="2535896" cy="2535896"/>
          </a:xfrm>
          <a:prstGeom prst="rect">
            <a:avLst/>
          </a:prstGeom>
        </p:spPr>
      </p:pic>
      <p:pic>
        <p:nvPicPr>
          <p:cNvPr id="13" name="Picture 13"/>
          <p:cNvPicPr>
            <a:picLocks noChangeAspect="1"/>
          </p:cNvPicPr>
          <p:nvPr/>
        </p:nvPicPr>
        <p:blipFill>
          <a:blip r:embed="rId12">
            <a:alphaModFix amt="16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535896" y="7697419"/>
            <a:ext cx="2589581" cy="2589581"/>
          </a:xfrm>
          <a:prstGeom prst="rect">
            <a:avLst/>
          </a:prstGeom>
        </p:spPr>
      </p:pic>
      <p:pic>
        <p:nvPicPr>
          <p:cNvPr id="14" name="Picture 14"/>
          <p:cNvPicPr>
            <a:picLocks noChangeAspect="1"/>
          </p:cNvPicPr>
          <p:nvPr/>
        </p:nvPicPr>
        <p:blipFill>
          <a:blip r:embed="rId12">
            <a:alphaModFix amt="16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V="1">
            <a:off x="2535896" y="2553919"/>
            <a:ext cx="2589581" cy="2589581"/>
          </a:xfrm>
          <a:prstGeom prst="rect">
            <a:avLst/>
          </a:prstGeom>
        </p:spPr>
      </p:pic>
      <p:grpSp>
        <p:nvGrpSpPr>
          <p:cNvPr id="15" name="Group 15"/>
          <p:cNvGrpSpPr/>
          <p:nvPr/>
        </p:nvGrpSpPr>
        <p:grpSpPr>
          <a:xfrm>
            <a:off x="6166658" y="8611197"/>
            <a:ext cx="11092642" cy="647103"/>
            <a:chOff x="0" y="0"/>
            <a:chExt cx="14790190" cy="862804"/>
          </a:xfrm>
        </p:grpSpPr>
        <p:sp>
          <p:nvSpPr>
            <p:cNvPr id="16" name="AutoShape 16"/>
            <p:cNvSpPr/>
            <p:nvPr/>
          </p:nvSpPr>
          <p:spPr>
            <a:xfrm>
              <a:off x="0" y="850104"/>
              <a:ext cx="14790190" cy="12700"/>
            </a:xfrm>
            <a:prstGeom prst="rect">
              <a:avLst/>
            </a:prstGeom>
            <a:solidFill>
              <a:srgbClr val="000000"/>
            </a:solidFill>
          </p:spPr>
        </p:sp>
        <p:sp>
          <p:nvSpPr>
            <p:cNvPr id="17" name="TextBox 17"/>
            <p:cNvSpPr txBox="1"/>
            <p:nvPr/>
          </p:nvSpPr>
          <p:spPr>
            <a:xfrm>
              <a:off x="0" y="-47625"/>
              <a:ext cx="14790190" cy="596265"/>
            </a:xfrm>
            <a:prstGeom prst="rect">
              <a:avLst/>
            </a:prstGeom>
          </p:spPr>
          <p:txBody>
            <a:bodyPr lIns="0" tIns="0" rIns="0" bIns="0" rtlCol="0" anchor="t">
              <a:spAutoFit/>
            </a:bodyPr>
            <a:lstStyle/>
            <a:p>
              <a:pPr>
                <a:lnSpc>
                  <a:spcPts val="3779"/>
                </a:lnSpc>
              </a:pPr>
              <a:r>
                <a:rPr lang="en-US" sz="2700">
                  <a:solidFill>
                    <a:srgbClr val="000000"/>
                  </a:solidFill>
                  <a:latin typeface="HK Grotesk Light"/>
                </a:rPr>
                <a:t>VJLAP Fall Retreat 2021</a:t>
              </a:r>
            </a:p>
          </p:txBody>
        </p:sp>
      </p:grpSp>
      <p:pic>
        <p:nvPicPr>
          <p:cNvPr id="18" name="Picture 18"/>
          <p:cNvPicPr>
            <a:picLocks noChangeAspect="1"/>
          </p:cNvPicPr>
          <p:nvPr/>
        </p:nvPicPr>
        <p:blipFill>
          <a:blip r:embed="rId14"/>
          <a:srcRect/>
          <a:stretch>
            <a:fillRect/>
          </a:stretch>
        </p:blipFill>
        <p:spPr>
          <a:xfrm>
            <a:off x="6166658" y="-496671"/>
            <a:ext cx="4538465" cy="4538465"/>
          </a:xfrm>
          <a:prstGeom prst="rect">
            <a:avLst/>
          </a:prstGeom>
        </p:spPr>
      </p:pic>
      <p:sp>
        <p:nvSpPr>
          <p:cNvPr id="19" name="TextBox 19"/>
          <p:cNvSpPr txBox="1"/>
          <p:nvPr/>
        </p:nvSpPr>
        <p:spPr>
          <a:xfrm>
            <a:off x="6181193" y="3155057"/>
            <a:ext cx="9783497" cy="3952875"/>
          </a:xfrm>
          <a:prstGeom prst="rect">
            <a:avLst/>
          </a:prstGeom>
        </p:spPr>
        <p:txBody>
          <a:bodyPr lIns="0" tIns="0" rIns="0" bIns="0" rtlCol="0" anchor="t">
            <a:spAutoFit/>
          </a:bodyPr>
          <a:lstStyle/>
          <a:p>
            <a:pPr>
              <a:lnSpc>
                <a:spcPts val="10499"/>
              </a:lnSpc>
            </a:pPr>
            <a:r>
              <a:rPr lang="en-US" sz="7500">
                <a:solidFill>
                  <a:srgbClr val="000000"/>
                </a:solidFill>
                <a:latin typeface="HK Grotesk Medium"/>
              </a:rPr>
              <a:t>Status of Diversity in Need and Use of VJLAP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54714" y="3857625"/>
            <a:ext cx="4839412" cy="4839412"/>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3971" r="-109214" b="-20"/>
              </a:stretch>
            </a:blipFill>
          </p:spPr>
        </p:sp>
      </p:grpSp>
      <p:sp>
        <p:nvSpPr>
          <p:cNvPr id="4" name="TextBox 4"/>
          <p:cNvSpPr txBox="1"/>
          <p:nvPr/>
        </p:nvSpPr>
        <p:spPr>
          <a:xfrm>
            <a:off x="6588341" y="3897829"/>
            <a:ext cx="8728147" cy="847725"/>
          </a:xfrm>
          <a:prstGeom prst="rect">
            <a:avLst/>
          </a:prstGeom>
        </p:spPr>
        <p:txBody>
          <a:bodyPr lIns="0" tIns="0" rIns="0" bIns="0" rtlCol="0" anchor="t">
            <a:spAutoFit/>
          </a:bodyPr>
          <a:lstStyle/>
          <a:p>
            <a:pPr>
              <a:lnSpc>
                <a:spcPts val="6600"/>
              </a:lnSpc>
            </a:pPr>
            <a:r>
              <a:rPr lang="en-US" sz="5499">
                <a:solidFill>
                  <a:srgbClr val="000000"/>
                </a:solidFill>
                <a:latin typeface="HK Grotesk Medium"/>
              </a:rPr>
              <a:t>The Impact of the Pandemic</a:t>
            </a:r>
          </a:p>
        </p:txBody>
      </p:sp>
      <p:sp>
        <p:nvSpPr>
          <p:cNvPr id="5" name="TextBox 5"/>
          <p:cNvSpPr txBox="1"/>
          <p:nvPr/>
        </p:nvSpPr>
        <p:spPr>
          <a:xfrm>
            <a:off x="6588341" y="5113797"/>
            <a:ext cx="7643965" cy="3758565"/>
          </a:xfrm>
          <a:prstGeom prst="rect">
            <a:avLst/>
          </a:prstGeom>
        </p:spPr>
        <p:txBody>
          <a:bodyPr lIns="0" tIns="0" rIns="0" bIns="0" rtlCol="0" anchor="t">
            <a:spAutoFit/>
          </a:bodyPr>
          <a:lstStyle/>
          <a:p>
            <a:pPr>
              <a:lnSpc>
                <a:spcPts val="3779"/>
              </a:lnSpc>
            </a:pPr>
            <a:r>
              <a:rPr lang="en-US" sz="2699">
                <a:solidFill>
                  <a:srgbClr val="000000"/>
                </a:solidFill>
                <a:latin typeface="HK Grotesk Light"/>
              </a:rPr>
              <a:t>While COVID-19 has affected the entire legal profession, women and BIPOC populations have felt its disparate impact due to increased caretaking responsibilities and uneven access to health care.  Regardless of increased obligations because of COVID, levels of work have not decreased: 80% continued to have a full-time workload.</a:t>
            </a:r>
          </a:p>
          <a:p>
            <a:pPr>
              <a:lnSpc>
                <a:spcPts val="3779"/>
              </a:lnSpc>
            </a:pPr>
            <a:endParaRPr lang="en-US" sz="2699">
              <a:solidFill>
                <a:srgbClr val="000000"/>
              </a:solidFill>
              <a:latin typeface="HK Grotesk Light"/>
            </a:endParaRPr>
          </a:p>
        </p:txBody>
      </p:sp>
      <p:sp>
        <p:nvSpPr>
          <p:cNvPr id="6" name="AutoShape 6"/>
          <p:cNvSpPr/>
          <p:nvPr/>
        </p:nvSpPr>
        <p:spPr>
          <a:xfrm>
            <a:off x="15720756" y="0"/>
            <a:ext cx="2567244" cy="10287000"/>
          </a:xfrm>
          <a:prstGeom prst="rect">
            <a:avLst/>
          </a:prstGeom>
          <a:solidFill>
            <a:srgbClr val="73C45F"/>
          </a:solidFill>
        </p:spPr>
      </p:sp>
      <p:pic>
        <p:nvPicPr>
          <p:cNvPr id="7" name="Picture 7"/>
          <p:cNvPicPr>
            <a:picLocks noChangeAspect="1"/>
          </p:cNvPicPr>
          <p:nvPr/>
        </p:nvPicPr>
        <p:blipFill>
          <a:blip r:embed="rId3">
            <a:alphaModFix amt="16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20756" y="35854"/>
            <a:ext cx="2535896" cy="2535896"/>
          </a:xfrm>
          <a:prstGeom prst="rect">
            <a:avLst/>
          </a:prstGeom>
        </p:spPr>
      </p:pic>
      <p:pic>
        <p:nvPicPr>
          <p:cNvPr id="8" name="Picture 8"/>
          <p:cNvPicPr>
            <a:picLocks noChangeAspect="1"/>
          </p:cNvPicPr>
          <p:nvPr/>
        </p:nvPicPr>
        <p:blipFill>
          <a:blip r:embed="rId5">
            <a:alphaModFix amt="16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flipV="1">
            <a:off x="16359187" y="3214688"/>
            <a:ext cx="2571750" cy="1285875"/>
          </a:xfrm>
          <a:prstGeom prst="rect">
            <a:avLst/>
          </a:prstGeom>
        </p:spPr>
      </p:pic>
      <p:pic>
        <p:nvPicPr>
          <p:cNvPr id="9" name="Picture 9"/>
          <p:cNvPicPr>
            <a:picLocks noChangeAspect="1"/>
          </p:cNvPicPr>
          <p:nvPr/>
        </p:nvPicPr>
        <p:blipFill>
          <a:blip r:embed="rId7">
            <a:alphaModFix amt="16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5689408" y="7719756"/>
            <a:ext cx="2567244" cy="2567244"/>
          </a:xfrm>
          <a:prstGeom prst="rect">
            <a:avLst/>
          </a:prstGeom>
        </p:spPr>
      </p:pic>
      <p:pic>
        <p:nvPicPr>
          <p:cNvPr id="10" name="Picture 10"/>
          <p:cNvPicPr>
            <a:picLocks noChangeAspect="1"/>
          </p:cNvPicPr>
          <p:nvPr/>
        </p:nvPicPr>
        <p:blipFill>
          <a:blip r:embed="rId5">
            <a:alphaModFix amt="16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5072665" y="3214688"/>
            <a:ext cx="2571750" cy="1285875"/>
          </a:xfrm>
          <a:prstGeom prst="rect">
            <a:avLst/>
          </a:prstGeom>
        </p:spPr>
      </p:pic>
      <p:sp>
        <p:nvSpPr>
          <p:cNvPr id="11" name="AutoShape 11"/>
          <p:cNvSpPr/>
          <p:nvPr/>
        </p:nvSpPr>
        <p:spPr>
          <a:xfrm>
            <a:off x="15715603" y="6667642"/>
            <a:ext cx="2572397" cy="578520"/>
          </a:xfrm>
          <a:prstGeom prst="rect">
            <a:avLst/>
          </a:prstGeom>
          <a:solidFill>
            <a:srgbClr val="FFFFFF">
              <a:alpha val="15686"/>
            </a:srgbClr>
          </a:solidFill>
        </p:spPr>
      </p:sp>
      <p:sp>
        <p:nvSpPr>
          <p:cNvPr id="12" name="AutoShape 12"/>
          <p:cNvSpPr/>
          <p:nvPr/>
        </p:nvSpPr>
        <p:spPr>
          <a:xfrm>
            <a:off x="15715603" y="5807215"/>
            <a:ext cx="2572397" cy="578520"/>
          </a:xfrm>
          <a:prstGeom prst="rect">
            <a:avLst/>
          </a:prstGeom>
          <a:solidFill>
            <a:srgbClr val="FFFFFF">
              <a:alpha val="15686"/>
            </a:srgbClr>
          </a:solidFill>
        </p:spPr>
      </p:sp>
      <p:pic>
        <p:nvPicPr>
          <p:cNvPr id="13" name="Picture 13"/>
          <p:cNvPicPr>
            <a:picLocks noChangeAspect="1"/>
          </p:cNvPicPr>
          <p:nvPr/>
        </p:nvPicPr>
        <p:blipFill>
          <a:blip r:embed="rId9"/>
          <a:srcRect t="19922" b="15567"/>
          <a:stretch>
            <a:fillRect/>
          </a:stretch>
        </p:blipFill>
        <p:spPr>
          <a:xfrm>
            <a:off x="1028700" y="790021"/>
            <a:ext cx="2657754" cy="17145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72980"/>
          </a:xfrm>
          <a:prstGeom prst="rect">
            <a:avLst/>
          </a:prstGeom>
          <a:solidFill>
            <a:srgbClr val="73C45F"/>
          </a:solidFill>
        </p:spPr>
      </p:sp>
      <p:pic>
        <p:nvPicPr>
          <p:cNvPr id="3" name="Picture 3"/>
          <p:cNvPicPr>
            <a:picLocks noChangeAspect="1"/>
          </p:cNvPicPr>
          <p:nvPr/>
        </p:nvPicPr>
        <p:blipFill>
          <a:blip r:embed="rId2"/>
          <a:srcRect l="11454" r="24382"/>
          <a:stretch>
            <a:fillRect/>
          </a:stretch>
        </p:blipFill>
        <p:spPr>
          <a:xfrm>
            <a:off x="9997485" y="1672980"/>
            <a:ext cx="8290515" cy="8614020"/>
          </a:xfrm>
          <a:prstGeom prst="rect">
            <a:avLst/>
          </a:prstGeom>
        </p:spPr>
      </p:pic>
      <p:pic>
        <p:nvPicPr>
          <p:cNvPr id="4" name="Picture 4"/>
          <p:cNvPicPr>
            <a:picLocks noChangeAspect="1"/>
          </p:cNvPicPr>
          <p:nvPr/>
        </p:nvPicPr>
        <p:blipFill>
          <a:blip r:embed="rId3"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V="1">
            <a:off x="15392089" y="443665"/>
            <a:ext cx="1654807" cy="827403"/>
          </a:xfrm>
          <a:prstGeom prst="rect">
            <a:avLst/>
          </a:prstGeom>
        </p:spPr>
      </p:pic>
      <p:pic>
        <p:nvPicPr>
          <p:cNvPr id="5" name="Picture 5"/>
          <p:cNvPicPr>
            <a:picLocks noChangeAspect="1"/>
          </p:cNvPicPr>
          <p:nvPr/>
        </p:nvPicPr>
        <p:blipFill>
          <a:blip r:embed="rId3"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4564269" y="443665"/>
            <a:ext cx="1654807" cy="827403"/>
          </a:xfrm>
          <a:prstGeom prst="rect">
            <a:avLst/>
          </a:prstGeom>
        </p:spPr>
      </p:pic>
      <p:pic>
        <p:nvPicPr>
          <p:cNvPr id="6" name="Picture 6"/>
          <p:cNvPicPr>
            <a:picLocks noChangeAspect="1"/>
          </p:cNvPicPr>
          <p:nvPr/>
        </p:nvPicPr>
        <p:blipFill>
          <a:blip r:embed="rId5">
            <a:alphaModFix amt="16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633193" y="0"/>
            <a:ext cx="1654807" cy="1654807"/>
          </a:xfrm>
          <a:prstGeom prst="rect">
            <a:avLst/>
          </a:prstGeom>
        </p:spPr>
      </p:pic>
      <p:pic>
        <p:nvPicPr>
          <p:cNvPr id="7" name="Picture 7"/>
          <p:cNvPicPr>
            <a:picLocks noChangeAspect="1"/>
          </p:cNvPicPr>
          <p:nvPr/>
        </p:nvPicPr>
        <p:blipFill>
          <a:blip r:embed="rId7" cstate="print">
            <a:alphaModFix amt="18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145041" y="29963"/>
            <a:ext cx="832929" cy="1663739"/>
          </a:xfrm>
          <a:prstGeom prst="rect">
            <a:avLst/>
          </a:prstGeom>
        </p:spPr>
      </p:pic>
      <p:sp>
        <p:nvSpPr>
          <p:cNvPr id="8" name="AutoShape 8"/>
          <p:cNvSpPr/>
          <p:nvPr/>
        </p:nvSpPr>
        <p:spPr>
          <a:xfrm>
            <a:off x="9168476" y="17990"/>
            <a:ext cx="1658020" cy="1666780"/>
          </a:xfrm>
          <a:prstGeom prst="rect">
            <a:avLst/>
          </a:prstGeom>
          <a:solidFill>
            <a:srgbClr val="FFFFFF">
              <a:alpha val="15686"/>
            </a:srgbClr>
          </a:solidFill>
        </p:spPr>
      </p:sp>
      <p:sp>
        <p:nvSpPr>
          <p:cNvPr id="9" name="AutoShape 9"/>
          <p:cNvSpPr/>
          <p:nvPr/>
        </p:nvSpPr>
        <p:spPr>
          <a:xfrm>
            <a:off x="9644254" y="535953"/>
            <a:ext cx="686146" cy="630854"/>
          </a:xfrm>
          <a:prstGeom prst="rect">
            <a:avLst/>
          </a:prstGeom>
          <a:solidFill>
            <a:srgbClr val="73C45F"/>
          </a:solidFill>
        </p:spPr>
      </p:sp>
      <p:pic>
        <p:nvPicPr>
          <p:cNvPr id="10" name="Picture 10"/>
          <p:cNvPicPr>
            <a:picLocks noChangeAspect="1"/>
          </p:cNvPicPr>
          <p:nvPr/>
        </p:nvPicPr>
        <p:blipFill>
          <a:blip r:embed="rId9"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0826495" y="-8933"/>
            <a:ext cx="1663739" cy="1663739"/>
          </a:xfrm>
          <a:prstGeom prst="rect">
            <a:avLst/>
          </a:prstGeom>
        </p:spPr>
      </p:pic>
      <p:pic>
        <p:nvPicPr>
          <p:cNvPr id="11" name="Picture 11"/>
          <p:cNvPicPr>
            <a:picLocks noChangeAspect="1"/>
          </p:cNvPicPr>
          <p:nvPr/>
        </p:nvPicPr>
        <p:blipFill>
          <a:blip r:embed="rId11">
            <a:alphaModFix amt="16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490234" y="0"/>
            <a:ext cx="1654807" cy="1654807"/>
          </a:xfrm>
          <a:prstGeom prst="rect">
            <a:avLst/>
          </a:prstGeom>
        </p:spPr>
      </p:pic>
      <p:grpSp>
        <p:nvGrpSpPr>
          <p:cNvPr id="12" name="Group 12"/>
          <p:cNvGrpSpPr/>
          <p:nvPr/>
        </p:nvGrpSpPr>
        <p:grpSpPr>
          <a:xfrm>
            <a:off x="1028700" y="4018724"/>
            <a:ext cx="9301700" cy="5249104"/>
            <a:chOff x="0" y="0"/>
            <a:chExt cx="12402267" cy="6998805"/>
          </a:xfrm>
        </p:grpSpPr>
        <p:sp>
          <p:nvSpPr>
            <p:cNvPr id="13" name="TextBox 13"/>
            <p:cNvSpPr txBox="1"/>
            <p:nvPr/>
          </p:nvSpPr>
          <p:spPr>
            <a:xfrm>
              <a:off x="41637" y="0"/>
              <a:ext cx="11903199" cy="6258560"/>
            </a:xfrm>
            <a:prstGeom prst="rect">
              <a:avLst/>
            </a:prstGeom>
          </p:spPr>
          <p:txBody>
            <a:bodyPr lIns="0" tIns="0" rIns="0" bIns="0" rtlCol="0" anchor="t">
              <a:spAutoFit/>
            </a:bodyPr>
            <a:lstStyle/>
            <a:p>
              <a:pPr>
                <a:lnSpc>
                  <a:spcPts val="9239"/>
                </a:lnSpc>
              </a:pPr>
              <a:r>
                <a:rPr lang="en-US" sz="7700">
                  <a:solidFill>
                    <a:srgbClr val="000000"/>
                  </a:solidFill>
                  <a:latin typeface="HK Grotesk Medium"/>
                </a:rPr>
                <a:t>Learning Through Lived Experience: Stories from Our Colleagues</a:t>
              </a:r>
            </a:p>
          </p:txBody>
        </p:sp>
        <p:sp>
          <p:nvSpPr>
            <p:cNvPr id="14" name="AutoShape 14"/>
            <p:cNvSpPr/>
            <p:nvPr/>
          </p:nvSpPr>
          <p:spPr>
            <a:xfrm>
              <a:off x="0" y="6986101"/>
              <a:ext cx="12402267" cy="12704"/>
            </a:xfrm>
            <a:prstGeom prst="rect">
              <a:avLst/>
            </a:prstGeom>
            <a:solidFill>
              <a:srgbClr val="000000"/>
            </a:solidFill>
          </p:spPr>
        </p:sp>
      </p:grpSp>
      <p:pic>
        <p:nvPicPr>
          <p:cNvPr id="15" name="Picture 15"/>
          <p:cNvPicPr>
            <a:picLocks noChangeAspect="1"/>
          </p:cNvPicPr>
          <p:nvPr/>
        </p:nvPicPr>
        <p:blipFill>
          <a:blip r:embed="rId13"/>
          <a:srcRect t="19922" b="15567"/>
          <a:stretch>
            <a:fillRect/>
          </a:stretch>
        </p:blipFill>
        <p:spPr>
          <a:xfrm>
            <a:off x="1028700" y="4573"/>
            <a:ext cx="2657754" cy="17145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6617" y="-618338"/>
            <a:ext cx="19062523" cy="15607441"/>
          </a:xfrm>
          <a:prstGeom prst="rect">
            <a:avLst/>
          </a:prstGeom>
        </p:spPr>
      </p:pic>
      <p:grpSp>
        <p:nvGrpSpPr>
          <p:cNvPr id="3" name="Group 3"/>
          <p:cNvGrpSpPr/>
          <p:nvPr/>
        </p:nvGrpSpPr>
        <p:grpSpPr>
          <a:xfrm>
            <a:off x="0" y="2159095"/>
            <a:ext cx="18288000" cy="6306168"/>
            <a:chOff x="0" y="0"/>
            <a:chExt cx="24384000" cy="8408224"/>
          </a:xfrm>
        </p:grpSpPr>
        <p:pic>
          <p:nvPicPr>
            <p:cNvPr id="4" name="Picture 4"/>
            <p:cNvPicPr>
              <a:picLocks noChangeAspect="1"/>
            </p:cNvPicPr>
            <p:nvPr/>
          </p:nvPicPr>
          <p:blipFill>
            <a:blip r:embed="rId4"/>
            <a:srcRect l="18073" r="18073"/>
            <a:stretch>
              <a:fillRect/>
            </a:stretch>
          </p:blipFill>
          <p:spPr>
            <a:xfrm>
              <a:off x="0" y="0"/>
              <a:ext cx="8043333" cy="8408224"/>
            </a:xfrm>
            <a:prstGeom prst="rect">
              <a:avLst/>
            </a:prstGeom>
          </p:spPr>
        </p:pic>
        <p:pic>
          <p:nvPicPr>
            <p:cNvPr id="5" name="Picture 5"/>
            <p:cNvPicPr>
              <a:picLocks noChangeAspect="1"/>
            </p:cNvPicPr>
            <p:nvPr/>
          </p:nvPicPr>
          <p:blipFill>
            <a:blip r:embed="rId5"/>
            <a:srcRect l="18163" r="18163"/>
            <a:stretch>
              <a:fillRect/>
            </a:stretch>
          </p:blipFill>
          <p:spPr>
            <a:xfrm>
              <a:off x="8170333" y="0"/>
              <a:ext cx="8043333" cy="8408224"/>
            </a:xfrm>
            <a:prstGeom prst="rect">
              <a:avLst/>
            </a:prstGeom>
          </p:spPr>
        </p:pic>
        <p:pic>
          <p:nvPicPr>
            <p:cNvPr id="6" name="Picture 6"/>
            <p:cNvPicPr>
              <a:picLocks noChangeAspect="1"/>
            </p:cNvPicPr>
            <p:nvPr/>
          </p:nvPicPr>
          <p:blipFill>
            <a:blip r:embed="rId6"/>
            <a:srcRect l="18332" r="18332"/>
            <a:stretch>
              <a:fillRect/>
            </a:stretch>
          </p:blipFill>
          <p:spPr>
            <a:xfrm>
              <a:off x="16340667" y="0"/>
              <a:ext cx="8043333" cy="8408224"/>
            </a:xfrm>
            <a:prstGeom prst="rect">
              <a:avLst/>
            </a:prstGeom>
          </p:spPr>
        </p:pic>
      </p:grpSp>
      <p:sp>
        <p:nvSpPr>
          <p:cNvPr id="7" name="TextBox 7"/>
          <p:cNvSpPr txBox="1"/>
          <p:nvPr/>
        </p:nvSpPr>
        <p:spPr>
          <a:xfrm>
            <a:off x="7024223" y="681253"/>
            <a:ext cx="4239554" cy="628219"/>
          </a:xfrm>
          <a:prstGeom prst="rect">
            <a:avLst/>
          </a:prstGeom>
        </p:spPr>
        <p:txBody>
          <a:bodyPr lIns="0" tIns="0" rIns="0" bIns="0" rtlCol="0" anchor="t">
            <a:spAutoFit/>
          </a:bodyPr>
          <a:lstStyle/>
          <a:p>
            <a:pPr algn="ctr">
              <a:lnSpc>
                <a:spcPts val="5168"/>
              </a:lnSpc>
            </a:pPr>
            <a:r>
              <a:rPr lang="en-US" sz="3691">
                <a:solidFill>
                  <a:srgbClr val="000000"/>
                </a:solidFill>
                <a:latin typeface="HK Grotesk Medium Bold"/>
              </a:rPr>
              <a:t>OPEN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752527"/>
          </a:xfrm>
          <a:prstGeom prst="rect">
            <a:avLst/>
          </a:prstGeom>
          <a:solidFill>
            <a:srgbClr val="000000">
              <a:alpha val="4706"/>
            </a:srgbClr>
          </a:solidFill>
        </p:spPr>
      </p:sp>
      <p:sp>
        <p:nvSpPr>
          <p:cNvPr id="3" name="TextBox 3"/>
          <p:cNvSpPr txBox="1"/>
          <p:nvPr/>
        </p:nvSpPr>
        <p:spPr>
          <a:xfrm>
            <a:off x="1028700" y="803323"/>
            <a:ext cx="7782937" cy="1063625"/>
          </a:xfrm>
          <a:prstGeom prst="rect">
            <a:avLst/>
          </a:prstGeom>
        </p:spPr>
        <p:txBody>
          <a:bodyPr lIns="0" tIns="0" rIns="0" bIns="0" rtlCol="0" anchor="t">
            <a:spAutoFit/>
          </a:bodyPr>
          <a:lstStyle/>
          <a:p>
            <a:pPr>
              <a:lnSpc>
                <a:spcPts val="8679"/>
              </a:lnSpc>
            </a:pPr>
            <a:r>
              <a:rPr lang="en-US" sz="6200">
                <a:solidFill>
                  <a:srgbClr val="000000"/>
                </a:solidFill>
                <a:latin typeface="HK Grotesk Medium"/>
              </a:rPr>
              <a:t>Recommendations</a:t>
            </a:r>
          </a:p>
        </p:txBody>
      </p:sp>
      <p:sp>
        <p:nvSpPr>
          <p:cNvPr id="4" name="TextBox 4"/>
          <p:cNvSpPr txBox="1"/>
          <p:nvPr/>
        </p:nvSpPr>
        <p:spPr>
          <a:xfrm>
            <a:off x="1252299" y="5165789"/>
            <a:ext cx="4381865" cy="135064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Acknowledge the problems and take responsibility.  All members of the legal profession have a role to play in improving DEI and well-being.</a:t>
            </a:r>
          </a:p>
        </p:txBody>
      </p:sp>
      <p:grpSp>
        <p:nvGrpSpPr>
          <p:cNvPr id="5" name="Group 5"/>
          <p:cNvGrpSpPr/>
          <p:nvPr/>
        </p:nvGrpSpPr>
        <p:grpSpPr>
          <a:xfrm>
            <a:off x="1997775" y="4280591"/>
            <a:ext cx="2890914" cy="574726"/>
            <a:chOff x="0" y="0"/>
            <a:chExt cx="4580333" cy="910590"/>
          </a:xfrm>
        </p:grpSpPr>
        <p:sp>
          <p:nvSpPr>
            <p:cNvPr id="6" name="Freeform 6"/>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7" name="Freeform 7"/>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8" name="TextBox 8"/>
          <p:cNvSpPr txBox="1"/>
          <p:nvPr/>
        </p:nvSpPr>
        <p:spPr>
          <a:xfrm>
            <a:off x="2228377" y="4401266"/>
            <a:ext cx="2429709"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ACKNOWLEDGE</a:t>
            </a:r>
          </a:p>
        </p:txBody>
      </p:sp>
      <p:sp>
        <p:nvSpPr>
          <p:cNvPr id="9" name="TextBox 9"/>
          <p:cNvSpPr txBox="1"/>
          <p:nvPr/>
        </p:nvSpPr>
        <p:spPr>
          <a:xfrm>
            <a:off x="6951761" y="5165789"/>
            <a:ext cx="4381865" cy="68008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Destigmatize and facilitate help-seeking behaviors.</a:t>
            </a:r>
          </a:p>
        </p:txBody>
      </p:sp>
      <p:grpSp>
        <p:nvGrpSpPr>
          <p:cNvPr id="10" name="Group 10"/>
          <p:cNvGrpSpPr/>
          <p:nvPr/>
        </p:nvGrpSpPr>
        <p:grpSpPr>
          <a:xfrm>
            <a:off x="7697237" y="4280591"/>
            <a:ext cx="2890914" cy="574726"/>
            <a:chOff x="0" y="0"/>
            <a:chExt cx="4580333" cy="910590"/>
          </a:xfrm>
        </p:grpSpPr>
        <p:sp>
          <p:nvSpPr>
            <p:cNvPr id="11" name="Freeform 11"/>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12" name="Freeform 12"/>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13" name="TextBox 13"/>
          <p:cNvSpPr txBox="1"/>
          <p:nvPr/>
        </p:nvSpPr>
        <p:spPr>
          <a:xfrm>
            <a:off x="7965981" y="4401266"/>
            <a:ext cx="2420897"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DESTIGMATIZE</a:t>
            </a:r>
          </a:p>
        </p:txBody>
      </p:sp>
      <p:sp>
        <p:nvSpPr>
          <p:cNvPr id="14" name="TextBox 14"/>
          <p:cNvSpPr txBox="1"/>
          <p:nvPr/>
        </p:nvSpPr>
        <p:spPr>
          <a:xfrm>
            <a:off x="12651223" y="5165789"/>
            <a:ext cx="4381865" cy="101536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Build relationships with experts working in DEI and well-being spaces.</a:t>
            </a:r>
          </a:p>
        </p:txBody>
      </p:sp>
      <p:grpSp>
        <p:nvGrpSpPr>
          <p:cNvPr id="15" name="Group 15"/>
          <p:cNvGrpSpPr/>
          <p:nvPr/>
        </p:nvGrpSpPr>
        <p:grpSpPr>
          <a:xfrm>
            <a:off x="13396699" y="4280591"/>
            <a:ext cx="2890914" cy="574726"/>
            <a:chOff x="0" y="0"/>
            <a:chExt cx="4580333" cy="910590"/>
          </a:xfrm>
        </p:grpSpPr>
        <p:sp>
          <p:nvSpPr>
            <p:cNvPr id="16" name="Freeform 16"/>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17" name="Freeform 17"/>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18" name="TextBox 18"/>
          <p:cNvSpPr txBox="1"/>
          <p:nvPr/>
        </p:nvSpPr>
        <p:spPr>
          <a:xfrm>
            <a:off x="13665443" y="4401266"/>
            <a:ext cx="2420897"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BUILD</a:t>
            </a:r>
          </a:p>
        </p:txBody>
      </p:sp>
      <p:sp>
        <p:nvSpPr>
          <p:cNvPr id="19" name="TextBox 19"/>
          <p:cNvSpPr txBox="1"/>
          <p:nvPr/>
        </p:nvSpPr>
        <p:spPr>
          <a:xfrm>
            <a:off x="1254912" y="8122630"/>
            <a:ext cx="4381865" cy="101536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Foster congeniality and respectful engagement throughout the legal profession.</a:t>
            </a:r>
          </a:p>
        </p:txBody>
      </p:sp>
      <p:grpSp>
        <p:nvGrpSpPr>
          <p:cNvPr id="20" name="Group 20"/>
          <p:cNvGrpSpPr/>
          <p:nvPr/>
        </p:nvGrpSpPr>
        <p:grpSpPr>
          <a:xfrm>
            <a:off x="2000388" y="7237431"/>
            <a:ext cx="2890914" cy="574726"/>
            <a:chOff x="0" y="0"/>
            <a:chExt cx="4580333" cy="910590"/>
          </a:xfrm>
        </p:grpSpPr>
        <p:sp>
          <p:nvSpPr>
            <p:cNvPr id="21" name="Freeform 21"/>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22" name="Freeform 22"/>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23" name="TextBox 23"/>
          <p:cNvSpPr txBox="1"/>
          <p:nvPr/>
        </p:nvSpPr>
        <p:spPr>
          <a:xfrm>
            <a:off x="2269132" y="7358107"/>
            <a:ext cx="2420897"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FOSTER</a:t>
            </a:r>
          </a:p>
        </p:txBody>
      </p:sp>
      <p:sp>
        <p:nvSpPr>
          <p:cNvPr id="24" name="TextBox 24"/>
          <p:cNvSpPr txBox="1"/>
          <p:nvPr/>
        </p:nvSpPr>
        <p:spPr>
          <a:xfrm>
            <a:off x="6954374" y="8122630"/>
            <a:ext cx="4381865" cy="101536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Promote diversity and inclusivity in legal organizations as a key part of well-being.</a:t>
            </a:r>
          </a:p>
        </p:txBody>
      </p:sp>
      <p:grpSp>
        <p:nvGrpSpPr>
          <p:cNvPr id="25" name="Group 25"/>
          <p:cNvGrpSpPr/>
          <p:nvPr/>
        </p:nvGrpSpPr>
        <p:grpSpPr>
          <a:xfrm>
            <a:off x="7699850" y="7237431"/>
            <a:ext cx="2890914" cy="574726"/>
            <a:chOff x="0" y="0"/>
            <a:chExt cx="4580333" cy="910590"/>
          </a:xfrm>
        </p:grpSpPr>
        <p:sp>
          <p:nvSpPr>
            <p:cNvPr id="26" name="Freeform 26"/>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27" name="Freeform 27"/>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28" name="TextBox 28"/>
          <p:cNvSpPr txBox="1"/>
          <p:nvPr/>
        </p:nvSpPr>
        <p:spPr>
          <a:xfrm>
            <a:off x="7968594" y="7358107"/>
            <a:ext cx="2420897"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PROMOTE</a:t>
            </a:r>
          </a:p>
        </p:txBody>
      </p:sp>
      <p:sp>
        <p:nvSpPr>
          <p:cNvPr id="29" name="TextBox 29"/>
          <p:cNvSpPr txBox="1"/>
          <p:nvPr/>
        </p:nvSpPr>
        <p:spPr>
          <a:xfrm>
            <a:off x="12653836" y="8122630"/>
            <a:ext cx="4381865" cy="68008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Create meaningful opportunities for mentorship and sponsorship.</a:t>
            </a:r>
          </a:p>
        </p:txBody>
      </p:sp>
      <p:grpSp>
        <p:nvGrpSpPr>
          <p:cNvPr id="30" name="Group 30"/>
          <p:cNvGrpSpPr/>
          <p:nvPr/>
        </p:nvGrpSpPr>
        <p:grpSpPr>
          <a:xfrm>
            <a:off x="13399312" y="7237431"/>
            <a:ext cx="2890914" cy="574726"/>
            <a:chOff x="0" y="0"/>
            <a:chExt cx="4580333" cy="910590"/>
          </a:xfrm>
        </p:grpSpPr>
        <p:sp>
          <p:nvSpPr>
            <p:cNvPr id="31" name="Freeform 31"/>
            <p:cNvSpPr/>
            <p:nvPr/>
          </p:nvSpPr>
          <p:spPr>
            <a:xfrm>
              <a:off x="0" y="0"/>
              <a:ext cx="4580333" cy="911860"/>
            </a:xfrm>
            <a:custGeom>
              <a:avLst/>
              <a:gdLst/>
              <a:ahLst/>
              <a:cxnLst/>
              <a:rect l="l" t="t" r="r" b="b"/>
              <a:pathLst>
                <a:path w="4580333" h="911860">
                  <a:moveTo>
                    <a:pt x="4124403" y="0"/>
                  </a:moveTo>
                  <a:lnTo>
                    <a:pt x="3760231" y="0"/>
                  </a:lnTo>
                  <a:lnTo>
                    <a:pt x="3760231" y="1270"/>
                  </a:lnTo>
                  <a:lnTo>
                    <a:pt x="911860" y="1270"/>
                  </a:lnTo>
                  <a:lnTo>
                    <a:pt x="911860" y="0"/>
                  </a:lnTo>
                  <a:lnTo>
                    <a:pt x="455930" y="0"/>
                  </a:lnTo>
                  <a:cubicBezTo>
                    <a:pt x="204470" y="0"/>
                    <a:pt x="0" y="204470"/>
                    <a:pt x="0" y="455930"/>
                  </a:cubicBezTo>
                  <a:cubicBezTo>
                    <a:pt x="0" y="707390"/>
                    <a:pt x="204470" y="911860"/>
                    <a:pt x="455930" y="911860"/>
                  </a:cubicBezTo>
                  <a:lnTo>
                    <a:pt x="4124403" y="911860"/>
                  </a:lnTo>
                  <a:cubicBezTo>
                    <a:pt x="4375863" y="911860"/>
                    <a:pt x="4580333" y="708660"/>
                    <a:pt x="4580333" y="457200"/>
                  </a:cubicBezTo>
                  <a:cubicBezTo>
                    <a:pt x="4580333" y="205740"/>
                    <a:pt x="4375863" y="0"/>
                    <a:pt x="4124403" y="0"/>
                  </a:cubicBezTo>
                  <a:close/>
                </a:path>
              </a:pathLst>
            </a:custGeom>
            <a:solidFill>
              <a:srgbClr val="73C45F"/>
            </a:solidFill>
          </p:spPr>
        </p:sp>
        <p:sp>
          <p:nvSpPr>
            <p:cNvPr id="32" name="Freeform 32"/>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33" name="TextBox 33"/>
          <p:cNvSpPr txBox="1"/>
          <p:nvPr/>
        </p:nvSpPr>
        <p:spPr>
          <a:xfrm>
            <a:off x="13668056" y="7358107"/>
            <a:ext cx="2420897" cy="381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CREATE</a:t>
            </a:r>
          </a:p>
        </p:txBody>
      </p:sp>
      <p:pic>
        <p:nvPicPr>
          <p:cNvPr id="34" name="Picture 34"/>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13676921" y="725124"/>
            <a:ext cx="2683888" cy="1341944"/>
          </a:xfrm>
          <a:prstGeom prst="rect">
            <a:avLst/>
          </a:prstGeom>
        </p:spPr>
      </p:pic>
      <p:pic>
        <p:nvPicPr>
          <p:cNvPr id="35" name="Picture 35"/>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334302" y="725124"/>
            <a:ext cx="2683888" cy="1341944"/>
          </a:xfrm>
          <a:prstGeom prst="rect">
            <a:avLst/>
          </a:prstGeom>
        </p:spPr>
      </p:pic>
      <p:pic>
        <p:nvPicPr>
          <p:cNvPr id="36" name="Picture 36"/>
          <p:cNvPicPr>
            <a:picLocks noChangeAspect="1"/>
          </p:cNvPicPr>
          <p:nvPr/>
        </p:nvPicPr>
        <p:blipFill>
          <a:blip r:embed="rId4">
            <a:alphaModFix amt="4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689837" y="5555"/>
            <a:ext cx="2683888" cy="26838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sp>
        <p:nvSpPr>
          <p:cNvPr id="2" name="AutoShape 2"/>
          <p:cNvSpPr/>
          <p:nvPr/>
        </p:nvSpPr>
        <p:spPr>
          <a:xfrm>
            <a:off x="10043623" y="0"/>
            <a:ext cx="8244377" cy="10287000"/>
          </a:xfrm>
          <a:prstGeom prst="rect">
            <a:avLst/>
          </a:prstGeom>
          <a:solidFill>
            <a:srgbClr val="FFFFFF"/>
          </a:solidFill>
        </p:spPr>
      </p:sp>
      <p:grpSp>
        <p:nvGrpSpPr>
          <p:cNvPr id="3" name="Group 3"/>
          <p:cNvGrpSpPr/>
          <p:nvPr/>
        </p:nvGrpSpPr>
        <p:grpSpPr>
          <a:xfrm>
            <a:off x="2108248" y="3303138"/>
            <a:ext cx="6129273" cy="3609007"/>
            <a:chOff x="0" y="0"/>
            <a:chExt cx="8172364" cy="4812009"/>
          </a:xfrm>
        </p:grpSpPr>
        <p:sp>
          <p:nvSpPr>
            <p:cNvPr id="4" name="TextBox 4"/>
            <p:cNvSpPr txBox="1"/>
            <p:nvPr/>
          </p:nvSpPr>
          <p:spPr>
            <a:xfrm>
              <a:off x="0" y="0"/>
              <a:ext cx="8172364" cy="1524000"/>
            </a:xfrm>
            <a:prstGeom prst="rect">
              <a:avLst/>
            </a:prstGeom>
          </p:spPr>
          <p:txBody>
            <a:bodyPr lIns="0" tIns="0" rIns="0" bIns="0" rtlCol="0" anchor="t">
              <a:spAutoFit/>
            </a:bodyPr>
            <a:lstStyle/>
            <a:p>
              <a:pPr>
                <a:lnSpc>
                  <a:spcPts val="8999"/>
                </a:lnSpc>
              </a:pPr>
              <a:r>
                <a:rPr lang="en-US" sz="7499">
                  <a:solidFill>
                    <a:srgbClr val="FFFFFF"/>
                  </a:solidFill>
                  <a:latin typeface="HK Grotesk Medium"/>
                </a:rPr>
                <a:t>Thank you!</a:t>
              </a:r>
            </a:p>
          </p:txBody>
        </p:sp>
        <p:sp>
          <p:nvSpPr>
            <p:cNvPr id="5" name="TextBox 5"/>
            <p:cNvSpPr txBox="1"/>
            <p:nvPr/>
          </p:nvSpPr>
          <p:spPr>
            <a:xfrm>
              <a:off x="0" y="1754484"/>
              <a:ext cx="8172364" cy="3057525"/>
            </a:xfrm>
            <a:prstGeom prst="rect">
              <a:avLst/>
            </a:prstGeom>
          </p:spPr>
          <p:txBody>
            <a:bodyPr lIns="0" tIns="0" rIns="0" bIns="0" rtlCol="0" anchor="t">
              <a:spAutoFit/>
            </a:bodyPr>
            <a:lstStyle/>
            <a:p>
              <a:pPr>
                <a:lnSpc>
                  <a:spcPts val="3600"/>
                </a:lnSpc>
              </a:pPr>
              <a:r>
                <a:rPr lang="en-US" sz="3000">
                  <a:solidFill>
                    <a:srgbClr val="FFFFFF"/>
                  </a:solidFill>
                  <a:latin typeface="HK Grotesk Light"/>
                </a:rPr>
                <a:t>Contact Margaret Ogden, Wellness Coordinator, Office of the Executive Secretary of the Supreme Court of Virginia, with any additional questions.</a:t>
              </a:r>
            </a:p>
          </p:txBody>
        </p:sp>
      </p:grpSp>
      <p:sp>
        <p:nvSpPr>
          <p:cNvPr id="6" name="TextBox 6"/>
          <p:cNvSpPr txBox="1"/>
          <p:nvPr/>
        </p:nvSpPr>
        <p:spPr>
          <a:xfrm>
            <a:off x="11581294" y="5489687"/>
            <a:ext cx="5169035" cy="34480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804-786-0749</a:t>
            </a:r>
          </a:p>
        </p:txBody>
      </p:sp>
      <p:grpSp>
        <p:nvGrpSpPr>
          <p:cNvPr id="7" name="Group 7"/>
          <p:cNvGrpSpPr/>
          <p:nvPr/>
        </p:nvGrpSpPr>
        <p:grpSpPr>
          <a:xfrm>
            <a:off x="12225562" y="4690213"/>
            <a:ext cx="3880499" cy="574726"/>
            <a:chOff x="0" y="0"/>
            <a:chExt cx="6148221" cy="910590"/>
          </a:xfrm>
        </p:grpSpPr>
        <p:sp>
          <p:nvSpPr>
            <p:cNvPr id="8" name="Freeform 8"/>
            <p:cNvSpPr/>
            <p:nvPr/>
          </p:nvSpPr>
          <p:spPr>
            <a:xfrm>
              <a:off x="0" y="0"/>
              <a:ext cx="6148222" cy="911860"/>
            </a:xfrm>
            <a:custGeom>
              <a:avLst/>
              <a:gdLst/>
              <a:ahLst/>
              <a:cxnLst/>
              <a:rect l="l" t="t" r="r" b="b"/>
              <a:pathLst>
                <a:path w="6148222" h="911860">
                  <a:moveTo>
                    <a:pt x="5692291" y="0"/>
                  </a:moveTo>
                  <a:lnTo>
                    <a:pt x="5246824" y="0"/>
                  </a:lnTo>
                  <a:lnTo>
                    <a:pt x="5246824" y="1270"/>
                  </a:lnTo>
                  <a:lnTo>
                    <a:pt x="911860" y="1270"/>
                  </a:lnTo>
                  <a:lnTo>
                    <a:pt x="911860" y="0"/>
                  </a:lnTo>
                  <a:lnTo>
                    <a:pt x="455930" y="0"/>
                  </a:lnTo>
                  <a:cubicBezTo>
                    <a:pt x="204470" y="0"/>
                    <a:pt x="0" y="204470"/>
                    <a:pt x="0" y="455930"/>
                  </a:cubicBezTo>
                  <a:cubicBezTo>
                    <a:pt x="0" y="707390"/>
                    <a:pt x="204470" y="911860"/>
                    <a:pt x="455930" y="911860"/>
                  </a:cubicBezTo>
                  <a:lnTo>
                    <a:pt x="5692292" y="911860"/>
                  </a:lnTo>
                  <a:cubicBezTo>
                    <a:pt x="5943752" y="911860"/>
                    <a:pt x="6148222" y="708660"/>
                    <a:pt x="6148222" y="457200"/>
                  </a:cubicBezTo>
                  <a:cubicBezTo>
                    <a:pt x="6148222" y="205740"/>
                    <a:pt x="5943752" y="0"/>
                    <a:pt x="5692292" y="0"/>
                  </a:cubicBezTo>
                  <a:close/>
                </a:path>
              </a:pathLst>
            </a:custGeom>
            <a:solidFill>
              <a:srgbClr val="73C45F"/>
            </a:solidFill>
          </p:spPr>
        </p:sp>
        <p:sp>
          <p:nvSpPr>
            <p:cNvPr id="9" name="Freeform 9"/>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10" name="TextBox 10"/>
          <p:cNvSpPr txBox="1"/>
          <p:nvPr/>
        </p:nvSpPr>
        <p:spPr>
          <a:xfrm>
            <a:off x="12481989" y="4810889"/>
            <a:ext cx="3367645" cy="371475"/>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PHONE NUMBER</a:t>
            </a:r>
          </a:p>
        </p:txBody>
      </p:sp>
      <p:sp>
        <p:nvSpPr>
          <p:cNvPr id="11" name="TextBox 11"/>
          <p:cNvSpPr txBox="1"/>
          <p:nvPr/>
        </p:nvSpPr>
        <p:spPr>
          <a:xfrm>
            <a:off x="11581294" y="7444847"/>
            <a:ext cx="5169035" cy="344805"/>
          </a:xfrm>
          <a:prstGeom prst="rect">
            <a:avLst/>
          </a:prstGeom>
        </p:spPr>
        <p:txBody>
          <a:bodyPr lIns="0" tIns="0" rIns="0" bIns="0" rtlCol="0" anchor="t">
            <a:spAutoFit/>
          </a:bodyPr>
          <a:lstStyle/>
          <a:p>
            <a:pPr algn="ctr">
              <a:lnSpc>
                <a:spcPts val="2640"/>
              </a:lnSpc>
            </a:pPr>
            <a:r>
              <a:rPr lang="en-US" sz="2199">
                <a:solidFill>
                  <a:srgbClr val="000000"/>
                </a:solidFill>
                <a:latin typeface="HK Grotesk Light"/>
              </a:rPr>
              <a:t>mogden@vacourts.gov</a:t>
            </a:r>
          </a:p>
        </p:txBody>
      </p:sp>
      <p:grpSp>
        <p:nvGrpSpPr>
          <p:cNvPr id="12" name="Group 12"/>
          <p:cNvGrpSpPr/>
          <p:nvPr/>
        </p:nvGrpSpPr>
        <p:grpSpPr>
          <a:xfrm>
            <a:off x="12225562" y="6645373"/>
            <a:ext cx="3880499" cy="574726"/>
            <a:chOff x="0" y="0"/>
            <a:chExt cx="6148221" cy="910590"/>
          </a:xfrm>
        </p:grpSpPr>
        <p:sp>
          <p:nvSpPr>
            <p:cNvPr id="13" name="Freeform 13"/>
            <p:cNvSpPr/>
            <p:nvPr/>
          </p:nvSpPr>
          <p:spPr>
            <a:xfrm>
              <a:off x="0" y="0"/>
              <a:ext cx="6148222" cy="911860"/>
            </a:xfrm>
            <a:custGeom>
              <a:avLst/>
              <a:gdLst/>
              <a:ahLst/>
              <a:cxnLst/>
              <a:rect l="l" t="t" r="r" b="b"/>
              <a:pathLst>
                <a:path w="6148222" h="911860">
                  <a:moveTo>
                    <a:pt x="5692291" y="0"/>
                  </a:moveTo>
                  <a:lnTo>
                    <a:pt x="5246824" y="0"/>
                  </a:lnTo>
                  <a:lnTo>
                    <a:pt x="5246824" y="1270"/>
                  </a:lnTo>
                  <a:lnTo>
                    <a:pt x="911860" y="1270"/>
                  </a:lnTo>
                  <a:lnTo>
                    <a:pt x="911860" y="0"/>
                  </a:lnTo>
                  <a:lnTo>
                    <a:pt x="455930" y="0"/>
                  </a:lnTo>
                  <a:cubicBezTo>
                    <a:pt x="204470" y="0"/>
                    <a:pt x="0" y="204470"/>
                    <a:pt x="0" y="455930"/>
                  </a:cubicBezTo>
                  <a:cubicBezTo>
                    <a:pt x="0" y="707390"/>
                    <a:pt x="204470" y="911860"/>
                    <a:pt x="455930" y="911860"/>
                  </a:cubicBezTo>
                  <a:lnTo>
                    <a:pt x="5692292" y="911860"/>
                  </a:lnTo>
                  <a:cubicBezTo>
                    <a:pt x="5943752" y="911860"/>
                    <a:pt x="6148222" y="708660"/>
                    <a:pt x="6148222" y="457200"/>
                  </a:cubicBezTo>
                  <a:cubicBezTo>
                    <a:pt x="6148222" y="205740"/>
                    <a:pt x="5943752" y="0"/>
                    <a:pt x="5692292" y="0"/>
                  </a:cubicBezTo>
                  <a:close/>
                </a:path>
              </a:pathLst>
            </a:custGeom>
            <a:solidFill>
              <a:srgbClr val="73C45F"/>
            </a:solidFill>
          </p:spPr>
        </p:sp>
        <p:sp>
          <p:nvSpPr>
            <p:cNvPr id="14" name="Freeform 14"/>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73C45F"/>
            </a:solidFill>
          </p:spPr>
        </p:sp>
      </p:grpSp>
      <p:sp>
        <p:nvSpPr>
          <p:cNvPr id="15" name="TextBox 15"/>
          <p:cNvSpPr txBox="1"/>
          <p:nvPr/>
        </p:nvSpPr>
        <p:spPr>
          <a:xfrm>
            <a:off x="12481989" y="6766049"/>
            <a:ext cx="3367645" cy="371475"/>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EMAIL ADDRESS</a:t>
            </a:r>
          </a:p>
        </p:txBody>
      </p:sp>
      <p:pic>
        <p:nvPicPr>
          <p:cNvPr id="16" name="Picture 16"/>
          <p:cNvPicPr>
            <a:picLocks noChangeAspect="1"/>
          </p:cNvPicPr>
          <p:nvPr/>
        </p:nvPicPr>
        <p:blipFill>
          <a:blip r:embed="rId2">
            <a:alphaModFix amt="383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9117" y="5143495"/>
            <a:ext cx="2558233" cy="2558233"/>
          </a:xfrm>
          <a:prstGeom prst="rect">
            <a:avLst/>
          </a:prstGeom>
        </p:spPr>
      </p:pic>
      <p:sp>
        <p:nvSpPr>
          <p:cNvPr id="17" name="AutoShape 17"/>
          <p:cNvSpPr/>
          <p:nvPr/>
        </p:nvSpPr>
        <p:spPr>
          <a:xfrm>
            <a:off x="-1279117" y="-5"/>
            <a:ext cx="2558233" cy="2571750"/>
          </a:xfrm>
          <a:prstGeom prst="rect">
            <a:avLst/>
          </a:prstGeom>
          <a:solidFill>
            <a:srgbClr val="000000">
              <a:alpha val="3529"/>
            </a:srgbClr>
          </a:solidFill>
        </p:spPr>
      </p:sp>
      <p:sp>
        <p:nvSpPr>
          <p:cNvPr id="18" name="AutoShape 18"/>
          <p:cNvSpPr/>
          <p:nvPr/>
        </p:nvSpPr>
        <p:spPr>
          <a:xfrm>
            <a:off x="-545017" y="799184"/>
            <a:ext cx="1058686" cy="973373"/>
          </a:xfrm>
          <a:prstGeom prst="rect">
            <a:avLst/>
          </a:prstGeom>
          <a:solidFill>
            <a:srgbClr val="73C45F"/>
          </a:solidFill>
        </p:spPr>
      </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1434" y="5941178"/>
            <a:ext cx="962867" cy="962867"/>
          </a:xfrm>
          <a:prstGeom prst="rect">
            <a:avLst/>
          </a:prstGeom>
        </p:spPr>
      </p:pic>
      <p:pic>
        <p:nvPicPr>
          <p:cNvPr id="20" name="Picture 20"/>
          <p:cNvPicPr>
            <a:picLocks noChangeAspect="1"/>
          </p:cNvPicPr>
          <p:nvPr/>
        </p:nvPicPr>
        <p:blipFill>
          <a:blip r:embed="rId6">
            <a:alphaModFix amt="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661666" y="8348042"/>
            <a:ext cx="2585272" cy="1292636"/>
          </a:xfrm>
          <a:prstGeom prst="rect">
            <a:avLst/>
          </a:prstGeom>
        </p:spPr>
      </p:pic>
      <p:pic>
        <p:nvPicPr>
          <p:cNvPr id="21" name="Picture 21"/>
          <p:cNvPicPr>
            <a:picLocks noChangeAspect="1"/>
          </p:cNvPicPr>
          <p:nvPr/>
        </p:nvPicPr>
        <p:blipFill>
          <a:blip r:embed="rId8">
            <a:alphaModFix amt="3839"/>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56780" y="2571745"/>
            <a:ext cx="2535896" cy="2535896"/>
          </a:xfrm>
          <a:prstGeom prst="rect">
            <a:avLst/>
          </a:prstGeom>
        </p:spPr>
      </p:pic>
      <p:pic>
        <p:nvPicPr>
          <p:cNvPr id="22" name="Picture 22"/>
          <p:cNvPicPr>
            <a:picLocks noChangeAspect="1"/>
          </p:cNvPicPr>
          <p:nvPr/>
        </p:nvPicPr>
        <p:blipFill>
          <a:blip r:embed="rId10"/>
          <a:srcRect t="19922" b="15567"/>
          <a:stretch>
            <a:fillRect/>
          </a:stretch>
        </p:blipFill>
        <p:spPr>
          <a:xfrm>
            <a:off x="1277287" y="780500"/>
            <a:ext cx="2657754" cy="1714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4315" y="2742891"/>
            <a:ext cx="15259370" cy="12493609"/>
          </a:xfrm>
          <a:prstGeom prst="rect">
            <a:avLst/>
          </a:prstGeom>
        </p:spPr>
      </p:pic>
      <p:pic>
        <p:nvPicPr>
          <p:cNvPr id="3" name="Picture 3"/>
          <p:cNvPicPr>
            <a:picLocks noChangeAspect="1"/>
          </p:cNvPicPr>
          <p:nvPr/>
        </p:nvPicPr>
        <p:blipFill>
          <a:blip r:embed="rId4"/>
          <a:srcRect t="19922" b="15567"/>
          <a:stretch>
            <a:fillRect/>
          </a:stretch>
        </p:blipFill>
        <p:spPr>
          <a:xfrm>
            <a:off x="1035330" y="1336317"/>
            <a:ext cx="2657754" cy="1714520"/>
          </a:xfrm>
          <a:prstGeom prst="rect">
            <a:avLst/>
          </a:prstGeom>
        </p:spPr>
      </p:pic>
      <p:sp>
        <p:nvSpPr>
          <p:cNvPr id="4" name="TextBox 4"/>
          <p:cNvSpPr txBox="1"/>
          <p:nvPr/>
        </p:nvSpPr>
        <p:spPr>
          <a:xfrm>
            <a:off x="1028700" y="4091940"/>
            <a:ext cx="5328768" cy="2103120"/>
          </a:xfrm>
          <a:prstGeom prst="rect">
            <a:avLst/>
          </a:prstGeom>
        </p:spPr>
        <p:txBody>
          <a:bodyPr lIns="0" tIns="0" rIns="0" bIns="0" rtlCol="0" anchor="t">
            <a:spAutoFit/>
          </a:bodyPr>
          <a:lstStyle/>
          <a:p>
            <a:pPr>
              <a:lnSpc>
                <a:spcPts val="8279"/>
              </a:lnSpc>
            </a:pPr>
            <a:r>
              <a:rPr lang="en-US" sz="6900">
                <a:solidFill>
                  <a:srgbClr val="FFFFFF"/>
                </a:solidFill>
                <a:latin typeface="HK Grotesk Medium"/>
              </a:rPr>
              <a:t>Today's Presentation</a:t>
            </a:r>
          </a:p>
        </p:txBody>
      </p:sp>
      <p:grpSp>
        <p:nvGrpSpPr>
          <p:cNvPr id="5" name="Group 5"/>
          <p:cNvGrpSpPr/>
          <p:nvPr/>
        </p:nvGrpSpPr>
        <p:grpSpPr>
          <a:xfrm>
            <a:off x="8688273" y="1028700"/>
            <a:ext cx="7429860" cy="2175643"/>
            <a:chOff x="0" y="0"/>
            <a:chExt cx="9906481" cy="2900858"/>
          </a:xfrm>
        </p:grpSpPr>
        <p:sp>
          <p:nvSpPr>
            <p:cNvPr id="6" name="TextBox 6"/>
            <p:cNvSpPr txBox="1"/>
            <p:nvPr/>
          </p:nvSpPr>
          <p:spPr>
            <a:xfrm>
              <a:off x="0" y="-66675"/>
              <a:ext cx="9906481" cy="696198"/>
            </a:xfrm>
            <a:prstGeom prst="rect">
              <a:avLst/>
            </a:prstGeom>
          </p:spPr>
          <p:txBody>
            <a:bodyPr lIns="0" tIns="0" rIns="0" bIns="0" rtlCol="0" anchor="t">
              <a:spAutoFit/>
            </a:bodyPr>
            <a:lstStyle/>
            <a:p>
              <a:pPr>
                <a:lnSpc>
                  <a:spcPts val="4337"/>
                </a:lnSpc>
              </a:pPr>
              <a:r>
                <a:rPr lang="en-US" sz="3098">
                  <a:solidFill>
                    <a:srgbClr val="FFFFFF"/>
                  </a:solidFill>
                  <a:latin typeface="HK Grotesk Medium Bold"/>
                </a:rPr>
                <a:t>INTRODUCTIONS</a:t>
              </a:r>
            </a:p>
          </p:txBody>
        </p:sp>
        <p:sp>
          <p:nvSpPr>
            <p:cNvPr id="7" name="TextBox 7"/>
            <p:cNvSpPr txBox="1"/>
            <p:nvPr/>
          </p:nvSpPr>
          <p:spPr>
            <a:xfrm>
              <a:off x="0" y="902868"/>
              <a:ext cx="9906481" cy="1997989"/>
            </a:xfrm>
            <a:prstGeom prst="rect">
              <a:avLst/>
            </a:prstGeom>
          </p:spPr>
          <p:txBody>
            <a:bodyPr lIns="0" tIns="0" rIns="0" bIns="0" rtlCol="0" anchor="t">
              <a:spAutoFit/>
            </a:bodyPr>
            <a:lstStyle/>
            <a:p>
              <a:pPr marL="619322" lvl="1" indent="-309661">
                <a:lnSpc>
                  <a:spcPts val="4015"/>
                </a:lnSpc>
                <a:buFont typeface="Arial"/>
                <a:buChar char="•"/>
              </a:pPr>
              <a:r>
                <a:rPr lang="en-US" sz="2868">
                  <a:solidFill>
                    <a:srgbClr val="FFFFFF"/>
                  </a:solidFill>
                  <a:latin typeface="HK Grotesk Light"/>
                </a:rPr>
                <a:t>Meet the panelists</a:t>
              </a:r>
            </a:p>
            <a:p>
              <a:pPr marL="619322" lvl="1" indent="-309661">
                <a:lnSpc>
                  <a:spcPts val="4015"/>
                </a:lnSpc>
                <a:buFont typeface="Arial"/>
                <a:buChar char="•"/>
              </a:pPr>
              <a:r>
                <a:rPr lang="en-US" sz="2868">
                  <a:solidFill>
                    <a:srgbClr val="FFFFFF"/>
                  </a:solidFill>
                  <a:latin typeface="HK Grotesk Light"/>
                </a:rPr>
                <a:t>Overview of statistics</a:t>
              </a:r>
            </a:p>
            <a:p>
              <a:pPr marL="619322" lvl="1" indent="-309661">
                <a:lnSpc>
                  <a:spcPts val="4015"/>
                </a:lnSpc>
                <a:buFont typeface="Arial"/>
                <a:buChar char="•"/>
              </a:pPr>
              <a:r>
                <a:rPr lang="en-US" sz="2868">
                  <a:solidFill>
                    <a:srgbClr val="FFFFFF"/>
                  </a:solidFill>
                  <a:latin typeface="HK Grotesk Light"/>
                </a:rPr>
                <a:t>Pandemic changes</a:t>
              </a:r>
            </a:p>
          </p:txBody>
        </p:sp>
      </p:grpSp>
      <p:grpSp>
        <p:nvGrpSpPr>
          <p:cNvPr id="8" name="Group 8"/>
          <p:cNvGrpSpPr/>
          <p:nvPr/>
        </p:nvGrpSpPr>
        <p:grpSpPr>
          <a:xfrm>
            <a:off x="8688273" y="4596735"/>
            <a:ext cx="7429860" cy="1659784"/>
            <a:chOff x="0" y="0"/>
            <a:chExt cx="9906481" cy="2213046"/>
          </a:xfrm>
        </p:grpSpPr>
        <p:sp>
          <p:nvSpPr>
            <p:cNvPr id="9" name="TextBox 9"/>
            <p:cNvSpPr txBox="1"/>
            <p:nvPr/>
          </p:nvSpPr>
          <p:spPr>
            <a:xfrm>
              <a:off x="0" y="-66675"/>
              <a:ext cx="9906481" cy="684540"/>
            </a:xfrm>
            <a:prstGeom prst="rect">
              <a:avLst/>
            </a:prstGeom>
          </p:spPr>
          <p:txBody>
            <a:bodyPr lIns="0" tIns="0" rIns="0" bIns="0" rtlCol="0" anchor="t">
              <a:spAutoFit/>
            </a:bodyPr>
            <a:lstStyle/>
            <a:p>
              <a:pPr marL="0" lvl="0" indent="0" algn="l">
                <a:lnSpc>
                  <a:spcPts val="4337"/>
                </a:lnSpc>
                <a:spcBef>
                  <a:spcPct val="0"/>
                </a:spcBef>
              </a:pPr>
              <a:r>
                <a:rPr lang="en-US" sz="3098">
                  <a:solidFill>
                    <a:srgbClr val="FFFFFF"/>
                  </a:solidFill>
                  <a:latin typeface="HK Grotesk Medium Bold"/>
                </a:rPr>
                <a:t>LEARNING FROM LIVED EXPERIENCE</a:t>
              </a:r>
            </a:p>
          </p:txBody>
        </p:sp>
        <p:sp>
          <p:nvSpPr>
            <p:cNvPr id="10" name="TextBox 10"/>
            <p:cNvSpPr txBox="1"/>
            <p:nvPr/>
          </p:nvSpPr>
          <p:spPr>
            <a:xfrm>
              <a:off x="0" y="891210"/>
              <a:ext cx="9906481" cy="1321835"/>
            </a:xfrm>
            <a:prstGeom prst="rect">
              <a:avLst/>
            </a:prstGeom>
          </p:spPr>
          <p:txBody>
            <a:bodyPr lIns="0" tIns="0" rIns="0" bIns="0" rtlCol="0" anchor="t">
              <a:spAutoFit/>
            </a:bodyPr>
            <a:lstStyle/>
            <a:p>
              <a:pPr marL="619322" lvl="1" indent="-309661">
                <a:lnSpc>
                  <a:spcPts val="4015"/>
                </a:lnSpc>
                <a:buFont typeface="Arial"/>
                <a:buChar char="•"/>
              </a:pPr>
              <a:r>
                <a:rPr lang="en-US" sz="2868">
                  <a:solidFill>
                    <a:srgbClr val="FFFFFF"/>
                  </a:solidFill>
                  <a:latin typeface="HK Grotesk Light"/>
                </a:rPr>
                <a:t>Personal stories</a:t>
              </a:r>
            </a:p>
            <a:p>
              <a:pPr marL="619322" lvl="1" indent="-309661" algn="l">
                <a:lnSpc>
                  <a:spcPts val="4015"/>
                </a:lnSpc>
                <a:spcBef>
                  <a:spcPct val="0"/>
                </a:spcBef>
                <a:buFont typeface="Arial"/>
                <a:buChar char="•"/>
              </a:pPr>
              <a:r>
                <a:rPr lang="en-US" sz="2868">
                  <a:solidFill>
                    <a:srgbClr val="FFFFFF"/>
                  </a:solidFill>
                  <a:latin typeface="HK Grotesk Light"/>
                </a:rPr>
                <a:t>Recommendations for positive change</a:t>
              </a:r>
            </a:p>
          </p:txBody>
        </p:sp>
      </p:grpSp>
      <p:grpSp>
        <p:nvGrpSpPr>
          <p:cNvPr id="11" name="Group 11"/>
          <p:cNvGrpSpPr/>
          <p:nvPr/>
        </p:nvGrpSpPr>
        <p:grpSpPr>
          <a:xfrm>
            <a:off x="8688273" y="7655469"/>
            <a:ext cx="7429860" cy="1659784"/>
            <a:chOff x="0" y="0"/>
            <a:chExt cx="9906481" cy="2213046"/>
          </a:xfrm>
        </p:grpSpPr>
        <p:sp>
          <p:nvSpPr>
            <p:cNvPr id="12" name="TextBox 12"/>
            <p:cNvSpPr txBox="1"/>
            <p:nvPr/>
          </p:nvSpPr>
          <p:spPr>
            <a:xfrm>
              <a:off x="0" y="-66675"/>
              <a:ext cx="9906481" cy="684540"/>
            </a:xfrm>
            <a:prstGeom prst="rect">
              <a:avLst/>
            </a:prstGeom>
          </p:spPr>
          <p:txBody>
            <a:bodyPr lIns="0" tIns="0" rIns="0" bIns="0" rtlCol="0" anchor="t">
              <a:spAutoFit/>
            </a:bodyPr>
            <a:lstStyle/>
            <a:p>
              <a:pPr marL="0" lvl="0" indent="0" algn="l">
                <a:lnSpc>
                  <a:spcPts val="4337"/>
                </a:lnSpc>
                <a:spcBef>
                  <a:spcPct val="0"/>
                </a:spcBef>
              </a:pPr>
              <a:r>
                <a:rPr lang="en-US" sz="3098">
                  <a:solidFill>
                    <a:srgbClr val="FFFFFF"/>
                  </a:solidFill>
                  <a:latin typeface="HK Grotesk Medium Bold"/>
                </a:rPr>
                <a:t>OPEN DISCUSSION</a:t>
              </a:r>
            </a:p>
          </p:txBody>
        </p:sp>
        <p:sp>
          <p:nvSpPr>
            <p:cNvPr id="13" name="TextBox 13"/>
            <p:cNvSpPr txBox="1"/>
            <p:nvPr/>
          </p:nvSpPr>
          <p:spPr>
            <a:xfrm>
              <a:off x="0" y="891210"/>
              <a:ext cx="9906481" cy="1321835"/>
            </a:xfrm>
            <a:prstGeom prst="rect">
              <a:avLst/>
            </a:prstGeom>
          </p:spPr>
          <p:txBody>
            <a:bodyPr lIns="0" tIns="0" rIns="0" bIns="0" rtlCol="0" anchor="t">
              <a:spAutoFit/>
            </a:bodyPr>
            <a:lstStyle/>
            <a:p>
              <a:pPr marL="619322" lvl="1" indent="-309661">
                <a:lnSpc>
                  <a:spcPts val="4015"/>
                </a:lnSpc>
                <a:buFont typeface="Arial"/>
                <a:buChar char="•"/>
              </a:pPr>
              <a:r>
                <a:rPr lang="en-US" sz="2868">
                  <a:solidFill>
                    <a:srgbClr val="FFFFFF"/>
                  </a:solidFill>
                  <a:latin typeface="HK Grotesk Light"/>
                </a:rPr>
                <a:t>Panelist reflections</a:t>
              </a:r>
            </a:p>
            <a:p>
              <a:pPr marL="619322" lvl="1" indent="-309661" algn="l">
                <a:lnSpc>
                  <a:spcPts val="4015"/>
                </a:lnSpc>
                <a:spcBef>
                  <a:spcPct val="0"/>
                </a:spcBef>
                <a:buFont typeface="Arial"/>
                <a:buChar char="•"/>
              </a:pPr>
              <a:r>
                <a:rPr lang="en-US" sz="2868">
                  <a:solidFill>
                    <a:srgbClr val="FFFFFF"/>
                  </a:solidFill>
                  <a:latin typeface="HK Grotesk Light"/>
                </a:rPr>
                <a:t>Your Questions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455685"/>
            <a:ext cx="5125753" cy="975360"/>
          </a:xfrm>
          <a:prstGeom prst="rect">
            <a:avLst/>
          </a:prstGeom>
        </p:spPr>
        <p:txBody>
          <a:bodyPr lIns="0" tIns="0" rIns="0" bIns="0" rtlCol="0" anchor="t">
            <a:spAutoFit/>
          </a:bodyPr>
          <a:lstStyle/>
          <a:p>
            <a:pPr>
              <a:lnSpc>
                <a:spcPts val="7680"/>
              </a:lnSpc>
            </a:pPr>
            <a:r>
              <a:rPr lang="en-US" sz="6399">
                <a:solidFill>
                  <a:srgbClr val="000000"/>
                </a:solidFill>
                <a:latin typeface="HK Grotesk Medium"/>
              </a:rPr>
              <a:t>Panelists</a:t>
            </a:r>
          </a:p>
        </p:txBody>
      </p:sp>
      <p:grpSp>
        <p:nvGrpSpPr>
          <p:cNvPr id="3" name="Group 3"/>
          <p:cNvGrpSpPr/>
          <p:nvPr/>
        </p:nvGrpSpPr>
        <p:grpSpPr>
          <a:xfrm>
            <a:off x="7288038" y="2068524"/>
            <a:ext cx="3072125" cy="963786"/>
            <a:chOff x="0" y="0"/>
            <a:chExt cx="4096166" cy="1285048"/>
          </a:xfrm>
        </p:grpSpPr>
        <p:sp>
          <p:nvSpPr>
            <p:cNvPr id="4" name="TextBox 4"/>
            <p:cNvSpPr txBox="1"/>
            <p:nvPr/>
          </p:nvSpPr>
          <p:spPr>
            <a:xfrm>
              <a:off x="0" y="-66675"/>
              <a:ext cx="4096166" cy="689598"/>
            </a:xfrm>
            <a:prstGeom prst="rect">
              <a:avLst/>
            </a:prstGeom>
          </p:spPr>
          <p:txBody>
            <a:bodyPr lIns="0" tIns="0" rIns="0" bIns="0" rtlCol="0" anchor="t">
              <a:spAutoFit/>
            </a:bodyPr>
            <a:lstStyle/>
            <a:p>
              <a:pPr algn="ctr">
                <a:lnSpc>
                  <a:spcPts val="4333"/>
                </a:lnSpc>
              </a:pPr>
              <a:r>
                <a:rPr lang="en-US" sz="3095">
                  <a:solidFill>
                    <a:srgbClr val="000000"/>
                  </a:solidFill>
                  <a:latin typeface="HK Grotesk Medium"/>
                </a:rPr>
                <a:t>Renu Brennan</a:t>
              </a:r>
            </a:p>
          </p:txBody>
        </p:sp>
        <p:sp>
          <p:nvSpPr>
            <p:cNvPr id="5" name="TextBox 5"/>
            <p:cNvSpPr txBox="1"/>
            <p:nvPr/>
          </p:nvSpPr>
          <p:spPr>
            <a:xfrm>
              <a:off x="0" y="791194"/>
              <a:ext cx="4096166" cy="493853"/>
            </a:xfrm>
            <a:prstGeom prst="rect">
              <a:avLst/>
            </a:prstGeom>
          </p:spPr>
          <p:txBody>
            <a:bodyPr lIns="0" tIns="0" rIns="0" bIns="0" rtlCol="0" anchor="t">
              <a:spAutoFit/>
            </a:bodyPr>
            <a:lstStyle/>
            <a:p>
              <a:pPr algn="ctr">
                <a:lnSpc>
                  <a:spcPts val="3095"/>
                </a:lnSpc>
              </a:pPr>
              <a:r>
                <a:rPr lang="en-US" sz="2210">
                  <a:solidFill>
                    <a:srgbClr val="000000"/>
                  </a:solidFill>
                  <a:latin typeface="HK Grotesk Light"/>
                </a:rPr>
                <a:t>Virginia State Bar</a:t>
              </a:r>
            </a:p>
          </p:txBody>
        </p:sp>
      </p:grpSp>
      <p:grpSp>
        <p:nvGrpSpPr>
          <p:cNvPr id="6" name="Group 6"/>
          <p:cNvGrpSpPr/>
          <p:nvPr/>
        </p:nvGrpSpPr>
        <p:grpSpPr>
          <a:xfrm>
            <a:off x="7413876" y="4661607"/>
            <a:ext cx="3072125" cy="963786"/>
            <a:chOff x="0" y="0"/>
            <a:chExt cx="4096166" cy="1285048"/>
          </a:xfrm>
        </p:grpSpPr>
        <p:sp>
          <p:nvSpPr>
            <p:cNvPr id="7" name="TextBox 7"/>
            <p:cNvSpPr txBox="1"/>
            <p:nvPr/>
          </p:nvSpPr>
          <p:spPr>
            <a:xfrm>
              <a:off x="0" y="-66675"/>
              <a:ext cx="4096166" cy="689598"/>
            </a:xfrm>
            <a:prstGeom prst="rect">
              <a:avLst/>
            </a:prstGeom>
          </p:spPr>
          <p:txBody>
            <a:bodyPr lIns="0" tIns="0" rIns="0" bIns="0" rtlCol="0" anchor="t">
              <a:spAutoFit/>
            </a:bodyPr>
            <a:lstStyle/>
            <a:p>
              <a:pPr algn="ctr">
                <a:lnSpc>
                  <a:spcPts val="4333"/>
                </a:lnSpc>
              </a:pPr>
              <a:r>
                <a:rPr lang="en-US" sz="3095">
                  <a:solidFill>
                    <a:srgbClr val="000000"/>
                  </a:solidFill>
                  <a:latin typeface="HK Grotesk Medium"/>
                </a:rPr>
                <a:t>Stephen Flores</a:t>
              </a:r>
            </a:p>
          </p:txBody>
        </p:sp>
        <p:sp>
          <p:nvSpPr>
            <p:cNvPr id="8" name="TextBox 8"/>
            <p:cNvSpPr txBox="1"/>
            <p:nvPr/>
          </p:nvSpPr>
          <p:spPr>
            <a:xfrm>
              <a:off x="0" y="791194"/>
              <a:ext cx="4096166" cy="493853"/>
            </a:xfrm>
            <a:prstGeom prst="rect">
              <a:avLst/>
            </a:prstGeom>
          </p:spPr>
          <p:txBody>
            <a:bodyPr lIns="0" tIns="0" rIns="0" bIns="0" rtlCol="0" anchor="t">
              <a:spAutoFit/>
            </a:bodyPr>
            <a:lstStyle/>
            <a:p>
              <a:pPr algn="ctr">
                <a:lnSpc>
                  <a:spcPts val="3095"/>
                </a:lnSpc>
              </a:pPr>
              <a:r>
                <a:rPr lang="en-US" sz="2210">
                  <a:solidFill>
                    <a:srgbClr val="000000"/>
                  </a:solidFill>
                  <a:latin typeface="HK Grotesk Light"/>
                </a:rPr>
                <a:t>Flores Law, LLC</a:t>
              </a:r>
            </a:p>
          </p:txBody>
        </p:sp>
      </p:grpSp>
      <p:grpSp>
        <p:nvGrpSpPr>
          <p:cNvPr id="9" name="Group 9"/>
          <p:cNvGrpSpPr/>
          <p:nvPr/>
        </p:nvGrpSpPr>
        <p:grpSpPr>
          <a:xfrm>
            <a:off x="13151993" y="4467260"/>
            <a:ext cx="3806507" cy="963786"/>
            <a:chOff x="0" y="0"/>
            <a:chExt cx="5075342" cy="1285048"/>
          </a:xfrm>
        </p:grpSpPr>
        <p:sp>
          <p:nvSpPr>
            <p:cNvPr id="10" name="TextBox 10"/>
            <p:cNvSpPr txBox="1"/>
            <p:nvPr/>
          </p:nvSpPr>
          <p:spPr>
            <a:xfrm>
              <a:off x="0" y="-66675"/>
              <a:ext cx="5075342" cy="689598"/>
            </a:xfrm>
            <a:prstGeom prst="rect">
              <a:avLst/>
            </a:prstGeom>
          </p:spPr>
          <p:txBody>
            <a:bodyPr lIns="0" tIns="0" rIns="0" bIns="0" rtlCol="0" anchor="t">
              <a:spAutoFit/>
            </a:bodyPr>
            <a:lstStyle/>
            <a:p>
              <a:pPr algn="ctr">
                <a:lnSpc>
                  <a:spcPts val="4333"/>
                </a:lnSpc>
              </a:pPr>
              <a:r>
                <a:rPr lang="en-US" sz="3095">
                  <a:solidFill>
                    <a:srgbClr val="000000"/>
                  </a:solidFill>
                  <a:latin typeface="HK Grotesk Medium"/>
                </a:rPr>
                <a:t>Hon. Helivi Holland</a:t>
              </a:r>
            </a:p>
          </p:txBody>
        </p:sp>
        <p:sp>
          <p:nvSpPr>
            <p:cNvPr id="11" name="TextBox 11"/>
            <p:cNvSpPr txBox="1"/>
            <p:nvPr/>
          </p:nvSpPr>
          <p:spPr>
            <a:xfrm>
              <a:off x="0" y="791194"/>
              <a:ext cx="5075342" cy="493853"/>
            </a:xfrm>
            <a:prstGeom prst="rect">
              <a:avLst/>
            </a:prstGeom>
          </p:spPr>
          <p:txBody>
            <a:bodyPr lIns="0" tIns="0" rIns="0" bIns="0" rtlCol="0" anchor="t">
              <a:spAutoFit/>
            </a:bodyPr>
            <a:lstStyle/>
            <a:p>
              <a:pPr algn="ctr">
                <a:lnSpc>
                  <a:spcPts val="3095"/>
                </a:lnSpc>
              </a:pPr>
              <a:r>
                <a:rPr lang="en-US" sz="2210">
                  <a:solidFill>
                    <a:srgbClr val="000000"/>
                  </a:solidFill>
                  <a:latin typeface="HK Grotesk Light"/>
                </a:rPr>
                <a:t>Suffolk General District Court</a:t>
              </a:r>
            </a:p>
          </p:txBody>
        </p:sp>
      </p:grpSp>
      <p:sp>
        <p:nvSpPr>
          <p:cNvPr id="12" name="AutoShape 12"/>
          <p:cNvSpPr/>
          <p:nvPr/>
        </p:nvSpPr>
        <p:spPr>
          <a:xfrm>
            <a:off x="0" y="8586168"/>
            <a:ext cx="18288000" cy="1700832"/>
          </a:xfrm>
          <a:prstGeom prst="rect">
            <a:avLst/>
          </a:prstGeom>
          <a:solidFill>
            <a:srgbClr val="73C45F"/>
          </a:solidFill>
        </p:spPr>
      </p:sp>
      <p:pic>
        <p:nvPicPr>
          <p:cNvPr id="13" name="Picture 13"/>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6590484" y="8586168"/>
            <a:ext cx="1697516" cy="1697516"/>
          </a:xfrm>
          <a:prstGeom prst="rect">
            <a:avLst/>
          </a:prstGeom>
        </p:spPr>
      </p:pic>
      <p:pic>
        <p:nvPicPr>
          <p:cNvPr id="14" name="Picture 14"/>
          <p:cNvPicPr>
            <a:picLocks noChangeAspect="1"/>
          </p:cNvPicPr>
          <p:nvPr/>
        </p:nvPicPr>
        <p:blipFill>
          <a:blip r:embed="rId4">
            <a:alphaModFix amt="16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82431" y="8586168"/>
            <a:ext cx="1663739" cy="1663739"/>
          </a:xfrm>
          <a:prstGeom prst="rect">
            <a:avLst/>
          </a:prstGeom>
        </p:spPr>
      </p:pic>
      <p:pic>
        <p:nvPicPr>
          <p:cNvPr id="15" name="Picture 15"/>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8719835" y="9010547"/>
            <a:ext cx="1697516" cy="848758"/>
          </a:xfrm>
          <a:prstGeom prst="rect">
            <a:avLst/>
          </a:prstGeom>
        </p:spPr>
      </p:pic>
      <p:pic>
        <p:nvPicPr>
          <p:cNvPr id="16" name="Picture 16"/>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7870649" y="9010547"/>
            <a:ext cx="1697516" cy="848758"/>
          </a:xfrm>
          <a:prstGeom prst="rect">
            <a:avLst/>
          </a:prstGeom>
        </p:spPr>
      </p:pic>
      <p:pic>
        <p:nvPicPr>
          <p:cNvPr id="17" name="Picture 17"/>
          <p:cNvPicPr>
            <a:picLocks noChangeAspect="1"/>
          </p:cNvPicPr>
          <p:nvPr/>
        </p:nvPicPr>
        <p:blipFill>
          <a:blip r:embed="rId8">
            <a:alphaModFix amt="16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32723" y="8586168"/>
            <a:ext cx="1762305" cy="1762305"/>
          </a:xfrm>
          <a:prstGeom prst="rect">
            <a:avLst/>
          </a:prstGeom>
        </p:spPr>
      </p:pic>
      <p:pic>
        <p:nvPicPr>
          <p:cNvPr id="18" name="Picture 18"/>
          <p:cNvPicPr>
            <a:picLocks noChangeAspect="1"/>
          </p:cNvPicPr>
          <p:nvPr/>
        </p:nvPicPr>
        <p:blipFill>
          <a:blip r:embed="rId10"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828178" y="8586168"/>
            <a:ext cx="1762305" cy="1762305"/>
          </a:xfrm>
          <a:prstGeom prst="rect">
            <a:avLst/>
          </a:prstGeom>
        </p:spPr>
      </p:pic>
      <p:pic>
        <p:nvPicPr>
          <p:cNvPr id="19" name="Picture 19"/>
          <p:cNvPicPr>
            <a:picLocks noChangeAspect="1"/>
          </p:cNvPicPr>
          <p:nvPr/>
        </p:nvPicPr>
        <p:blipFill>
          <a:blip r:embed="rId12">
            <a:alphaModFix amt="16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90488" y="8555431"/>
            <a:ext cx="1762305" cy="1762305"/>
          </a:xfrm>
          <a:prstGeom prst="rect">
            <a:avLst/>
          </a:prstGeom>
        </p:spPr>
      </p:pic>
      <p:pic>
        <p:nvPicPr>
          <p:cNvPr id="20" name="Picture 20"/>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92972" y="8555431"/>
            <a:ext cx="1697516" cy="1697516"/>
          </a:xfrm>
          <a:prstGeom prst="rect">
            <a:avLst/>
          </a:prstGeom>
        </p:spPr>
      </p:pic>
      <p:sp>
        <p:nvSpPr>
          <p:cNvPr id="21" name="AutoShape 21"/>
          <p:cNvSpPr/>
          <p:nvPr/>
        </p:nvSpPr>
        <p:spPr>
          <a:xfrm>
            <a:off x="13452793" y="9479092"/>
            <a:ext cx="1366959" cy="307422"/>
          </a:xfrm>
          <a:prstGeom prst="rect">
            <a:avLst/>
          </a:prstGeom>
          <a:solidFill>
            <a:srgbClr val="FFFFFF">
              <a:alpha val="15686"/>
            </a:srgbClr>
          </a:solidFill>
        </p:spPr>
      </p:sp>
      <p:sp>
        <p:nvSpPr>
          <p:cNvPr id="22" name="AutoShape 22"/>
          <p:cNvSpPr/>
          <p:nvPr/>
        </p:nvSpPr>
        <p:spPr>
          <a:xfrm>
            <a:off x="13452793" y="9021865"/>
            <a:ext cx="1366959" cy="307422"/>
          </a:xfrm>
          <a:prstGeom prst="rect">
            <a:avLst/>
          </a:prstGeom>
          <a:solidFill>
            <a:srgbClr val="FFFFFF">
              <a:alpha val="15686"/>
            </a:srgbClr>
          </a:solidFill>
        </p:spPr>
      </p:sp>
      <p:sp>
        <p:nvSpPr>
          <p:cNvPr id="23" name="AutoShape 23"/>
          <p:cNvSpPr/>
          <p:nvPr/>
        </p:nvSpPr>
        <p:spPr>
          <a:xfrm>
            <a:off x="2346170" y="8603194"/>
            <a:ext cx="1658020" cy="1666780"/>
          </a:xfrm>
          <a:prstGeom prst="rect">
            <a:avLst/>
          </a:prstGeom>
          <a:solidFill>
            <a:srgbClr val="FFFFFF">
              <a:alpha val="15686"/>
            </a:srgbClr>
          </a:solidFill>
        </p:spPr>
      </p:sp>
      <p:sp>
        <p:nvSpPr>
          <p:cNvPr id="24" name="AutoShape 24"/>
          <p:cNvSpPr/>
          <p:nvPr/>
        </p:nvSpPr>
        <p:spPr>
          <a:xfrm>
            <a:off x="2821948" y="9121157"/>
            <a:ext cx="686146" cy="630854"/>
          </a:xfrm>
          <a:prstGeom prst="rect">
            <a:avLst/>
          </a:prstGeom>
          <a:solidFill>
            <a:srgbClr val="73C45F"/>
          </a:solidFill>
        </p:spPr>
      </p:sp>
      <p:pic>
        <p:nvPicPr>
          <p:cNvPr id="25" name="Picture 25"/>
          <p:cNvPicPr>
            <a:picLocks noChangeAspect="1"/>
          </p:cNvPicPr>
          <p:nvPr/>
        </p:nvPicPr>
        <p:blipFill>
          <a:blip r:embed="rId14"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37157" y="8569142"/>
            <a:ext cx="1700832" cy="1700832"/>
          </a:xfrm>
          <a:prstGeom prst="rect">
            <a:avLst/>
          </a:prstGeom>
        </p:spPr>
      </p:pic>
      <p:pic>
        <p:nvPicPr>
          <p:cNvPr id="26" name="Picture 26"/>
          <p:cNvPicPr>
            <a:picLocks noChangeAspect="1"/>
          </p:cNvPicPr>
          <p:nvPr/>
        </p:nvPicPr>
        <p:blipFill>
          <a:blip r:embed="rId16" cstate="print">
            <a:alphaModFix amt="18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737989" y="8586168"/>
            <a:ext cx="832929" cy="1663739"/>
          </a:xfrm>
          <a:prstGeom prst="rect">
            <a:avLst/>
          </a:prstGeom>
        </p:spPr>
      </p:pic>
      <p:sp>
        <p:nvSpPr>
          <p:cNvPr id="27" name="AutoShape 27"/>
          <p:cNvSpPr/>
          <p:nvPr/>
        </p:nvSpPr>
        <p:spPr>
          <a:xfrm>
            <a:off x="-9525" y="8586168"/>
            <a:ext cx="686146" cy="743120"/>
          </a:xfrm>
          <a:prstGeom prst="rect">
            <a:avLst/>
          </a:prstGeom>
          <a:solidFill>
            <a:srgbClr val="FFFFFF">
              <a:alpha val="15686"/>
            </a:srgbClr>
          </a:solidFill>
        </p:spPr>
      </p:sp>
      <p:grpSp>
        <p:nvGrpSpPr>
          <p:cNvPr id="28" name="Group 28"/>
          <p:cNvGrpSpPr/>
          <p:nvPr/>
        </p:nvGrpSpPr>
        <p:grpSpPr>
          <a:xfrm>
            <a:off x="13029115" y="2068524"/>
            <a:ext cx="3929385" cy="963786"/>
            <a:chOff x="0" y="0"/>
            <a:chExt cx="5239180" cy="1285048"/>
          </a:xfrm>
        </p:grpSpPr>
        <p:sp>
          <p:nvSpPr>
            <p:cNvPr id="29" name="TextBox 29"/>
            <p:cNvSpPr txBox="1"/>
            <p:nvPr/>
          </p:nvSpPr>
          <p:spPr>
            <a:xfrm>
              <a:off x="0" y="-66675"/>
              <a:ext cx="5239180" cy="689598"/>
            </a:xfrm>
            <a:prstGeom prst="rect">
              <a:avLst/>
            </a:prstGeom>
          </p:spPr>
          <p:txBody>
            <a:bodyPr lIns="0" tIns="0" rIns="0" bIns="0" rtlCol="0" anchor="t">
              <a:spAutoFit/>
            </a:bodyPr>
            <a:lstStyle/>
            <a:p>
              <a:pPr algn="ctr">
                <a:lnSpc>
                  <a:spcPts val="4333"/>
                </a:lnSpc>
              </a:pPr>
              <a:r>
                <a:rPr lang="en-US" sz="3095">
                  <a:solidFill>
                    <a:srgbClr val="000000"/>
                  </a:solidFill>
                  <a:latin typeface="HK Grotesk Medium"/>
                </a:rPr>
                <a:t>Rebecca Marquez</a:t>
              </a:r>
            </a:p>
          </p:txBody>
        </p:sp>
        <p:sp>
          <p:nvSpPr>
            <p:cNvPr id="30" name="TextBox 30"/>
            <p:cNvSpPr txBox="1"/>
            <p:nvPr/>
          </p:nvSpPr>
          <p:spPr>
            <a:xfrm>
              <a:off x="0" y="791194"/>
              <a:ext cx="5239180" cy="493853"/>
            </a:xfrm>
            <a:prstGeom prst="rect">
              <a:avLst/>
            </a:prstGeom>
          </p:spPr>
          <p:txBody>
            <a:bodyPr lIns="0" tIns="0" rIns="0" bIns="0" rtlCol="0" anchor="t">
              <a:spAutoFit/>
            </a:bodyPr>
            <a:lstStyle/>
            <a:p>
              <a:pPr algn="ctr">
                <a:lnSpc>
                  <a:spcPts val="3095"/>
                </a:lnSpc>
              </a:pPr>
              <a:r>
                <a:rPr lang="en-US" sz="2210">
                  <a:solidFill>
                    <a:srgbClr val="000000"/>
                  </a:solidFill>
                  <a:latin typeface="HK Grotesk Light"/>
                </a:rPr>
                <a:t>Law Office of Rebecca Marquez</a:t>
              </a:r>
            </a:p>
          </p:txBody>
        </p:sp>
      </p:grpSp>
      <p:grpSp>
        <p:nvGrpSpPr>
          <p:cNvPr id="31" name="Group 31"/>
          <p:cNvGrpSpPr/>
          <p:nvPr/>
        </p:nvGrpSpPr>
        <p:grpSpPr>
          <a:xfrm>
            <a:off x="10329767" y="6826123"/>
            <a:ext cx="3806507" cy="963786"/>
            <a:chOff x="0" y="0"/>
            <a:chExt cx="5075342" cy="1285048"/>
          </a:xfrm>
        </p:grpSpPr>
        <p:sp>
          <p:nvSpPr>
            <p:cNvPr id="32" name="TextBox 32"/>
            <p:cNvSpPr txBox="1"/>
            <p:nvPr/>
          </p:nvSpPr>
          <p:spPr>
            <a:xfrm>
              <a:off x="0" y="-66675"/>
              <a:ext cx="5075342" cy="689598"/>
            </a:xfrm>
            <a:prstGeom prst="rect">
              <a:avLst/>
            </a:prstGeom>
          </p:spPr>
          <p:txBody>
            <a:bodyPr lIns="0" tIns="0" rIns="0" bIns="0" rtlCol="0" anchor="t">
              <a:spAutoFit/>
            </a:bodyPr>
            <a:lstStyle/>
            <a:p>
              <a:pPr algn="ctr">
                <a:lnSpc>
                  <a:spcPts val="4333"/>
                </a:lnSpc>
              </a:pPr>
              <a:r>
                <a:rPr lang="en-US" sz="3095">
                  <a:solidFill>
                    <a:srgbClr val="000000"/>
                  </a:solidFill>
                  <a:latin typeface="HK Grotesk Medium"/>
                </a:rPr>
                <a:t>Mike Herring</a:t>
              </a:r>
            </a:p>
          </p:txBody>
        </p:sp>
        <p:sp>
          <p:nvSpPr>
            <p:cNvPr id="33" name="TextBox 33"/>
            <p:cNvSpPr txBox="1"/>
            <p:nvPr/>
          </p:nvSpPr>
          <p:spPr>
            <a:xfrm>
              <a:off x="0" y="791194"/>
              <a:ext cx="5075342" cy="493853"/>
            </a:xfrm>
            <a:prstGeom prst="rect">
              <a:avLst/>
            </a:prstGeom>
          </p:spPr>
          <p:txBody>
            <a:bodyPr lIns="0" tIns="0" rIns="0" bIns="0" rtlCol="0" anchor="t">
              <a:spAutoFit/>
            </a:bodyPr>
            <a:lstStyle/>
            <a:p>
              <a:pPr algn="ctr">
                <a:lnSpc>
                  <a:spcPts val="3095"/>
                </a:lnSpc>
              </a:pPr>
              <a:r>
                <a:rPr lang="en-US" sz="2210">
                  <a:solidFill>
                    <a:srgbClr val="000000"/>
                  </a:solidFill>
                  <a:latin typeface="HK Grotesk Light"/>
                </a:rPr>
                <a:t>McGuire Woods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72980"/>
          </a:xfrm>
          <a:prstGeom prst="rect">
            <a:avLst/>
          </a:prstGeom>
          <a:solidFill>
            <a:srgbClr val="73C45F"/>
          </a:solidFill>
        </p:spPr>
      </p:sp>
      <p:pic>
        <p:nvPicPr>
          <p:cNvPr id="3" name="Picture 3"/>
          <p:cNvPicPr>
            <a:picLocks noChangeAspect="1"/>
          </p:cNvPicPr>
          <p:nvPr/>
        </p:nvPicPr>
        <p:blipFill>
          <a:blip r:embed="rId2"/>
          <a:srcRect l="20549" r="22396"/>
          <a:stretch>
            <a:fillRect/>
          </a:stretch>
        </p:blipFill>
        <p:spPr>
          <a:xfrm>
            <a:off x="9987327" y="1672980"/>
            <a:ext cx="8300673" cy="8614020"/>
          </a:xfrm>
          <a:prstGeom prst="rect">
            <a:avLst/>
          </a:prstGeom>
        </p:spPr>
      </p:pic>
      <p:pic>
        <p:nvPicPr>
          <p:cNvPr id="4" name="Picture 4"/>
          <p:cNvPicPr>
            <a:picLocks noChangeAspect="1"/>
          </p:cNvPicPr>
          <p:nvPr/>
        </p:nvPicPr>
        <p:blipFill>
          <a:blip r:embed="rId3"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V="1">
            <a:off x="15392089" y="443665"/>
            <a:ext cx="1654807" cy="827403"/>
          </a:xfrm>
          <a:prstGeom prst="rect">
            <a:avLst/>
          </a:prstGeom>
        </p:spPr>
      </p:pic>
      <p:pic>
        <p:nvPicPr>
          <p:cNvPr id="5" name="Picture 5"/>
          <p:cNvPicPr>
            <a:picLocks noChangeAspect="1"/>
          </p:cNvPicPr>
          <p:nvPr/>
        </p:nvPicPr>
        <p:blipFill>
          <a:blip r:embed="rId3"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4564269" y="443665"/>
            <a:ext cx="1654807" cy="827403"/>
          </a:xfrm>
          <a:prstGeom prst="rect">
            <a:avLst/>
          </a:prstGeom>
        </p:spPr>
      </p:pic>
      <p:pic>
        <p:nvPicPr>
          <p:cNvPr id="6" name="Picture 6"/>
          <p:cNvPicPr>
            <a:picLocks noChangeAspect="1"/>
          </p:cNvPicPr>
          <p:nvPr/>
        </p:nvPicPr>
        <p:blipFill>
          <a:blip r:embed="rId5">
            <a:alphaModFix amt="16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633193" y="0"/>
            <a:ext cx="1654807" cy="1654807"/>
          </a:xfrm>
          <a:prstGeom prst="rect">
            <a:avLst/>
          </a:prstGeom>
        </p:spPr>
      </p:pic>
      <p:pic>
        <p:nvPicPr>
          <p:cNvPr id="7" name="Picture 7"/>
          <p:cNvPicPr>
            <a:picLocks noChangeAspect="1"/>
          </p:cNvPicPr>
          <p:nvPr/>
        </p:nvPicPr>
        <p:blipFill>
          <a:blip r:embed="rId7" cstate="print">
            <a:alphaModFix amt="18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145041" y="29963"/>
            <a:ext cx="832929" cy="1663739"/>
          </a:xfrm>
          <a:prstGeom prst="rect">
            <a:avLst/>
          </a:prstGeom>
        </p:spPr>
      </p:pic>
      <p:sp>
        <p:nvSpPr>
          <p:cNvPr id="8" name="AutoShape 8"/>
          <p:cNvSpPr/>
          <p:nvPr/>
        </p:nvSpPr>
        <p:spPr>
          <a:xfrm>
            <a:off x="9168476" y="17990"/>
            <a:ext cx="1658020" cy="1666780"/>
          </a:xfrm>
          <a:prstGeom prst="rect">
            <a:avLst/>
          </a:prstGeom>
          <a:solidFill>
            <a:srgbClr val="FFFFFF">
              <a:alpha val="15686"/>
            </a:srgbClr>
          </a:solidFill>
        </p:spPr>
      </p:sp>
      <p:sp>
        <p:nvSpPr>
          <p:cNvPr id="9" name="AutoShape 9"/>
          <p:cNvSpPr/>
          <p:nvPr/>
        </p:nvSpPr>
        <p:spPr>
          <a:xfrm>
            <a:off x="9644254" y="535953"/>
            <a:ext cx="686146" cy="630854"/>
          </a:xfrm>
          <a:prstGeom prst="rect">
            <a:avLst/>
          </a:prstGeom>
          <a:solidFill>
            <a:srgbClr val="73C45F"/>
          </a:solidFill>
        </p:spPr>
      </p:sp>
      <p:pic>
        <p:nvPicPr>
          <p:cNvPr id="10" name="Picture 10"/>
          <p:cNvPicPr>
            <a:picLocks noChangeAspect="1"/>
          </p:cNvPicPr>
          <p:nvPr/>
        </p:nvPicPr>
        <p:blipFill>
          <a:blip r:embed="rId9"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0826495" y="-8933"/>
            <a:ext cx="1663739" cy="1663739"/>
          </a:xfrm>
          <a:prstGeom prst="rect">
            <a:avLst/>
          </a:prstGeom>
        </p:spPr>
      </p:pic>
      <p:pic>
        <p:nvPicPr>
          <p:cNvPr id="11" name="Picture 11"/>
          <p:cNvPicPr>
            <a:picLocks noChangeAspect="1"/>
          </p:cNvPicPr>
          <p:nvPr/>
        </p:nvPicPr>
        <p:blipFill>
          <a:blip r:embed="rId11">
            <a:alphaModFix amt="16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490234" y="0"/>
            <a:ext cx="1654807" cy="1654807"/>
          </a:xfrm>
          <a:prstGeom prst="rect">
            <a:avLst/>
          </a:prstGeom>
        </p:spPr>
      </p:pic>
      <p:grpSp>
        <p:nvGrpSpPr>
          <p:cNvPr id="12" name="Group 12"/>
          <p:cNvGrpSpPr/>
          <p:nvPr/>
        </p:nvGrpSpPr>
        <p:grpSpPr>
          <a:xfrm>
            <a:off x="1028700" y="3294478"/>
            <a:ext cx="9301700" cy="5371024"/>
            <a:chOff x="0" y="0"/>
            <a:chExt cx="12402267" cy="7161365"/>
          </a:xfrm>
        </p:grpSpPr>
        <p:sp>
          <p:nvSpPr>
            <p:cNvPr id="13" name="TextBox 13"/>
            <p:cNvSpPr txBox="1"/>
            <p:nvPr/>
          </p:nvSpPr>
          <p:spPr>
            <a:xfrm>
              <a:off x="41637" y="0"/>
              <a:ext cx="11903199" cy="6421120"/>
            </a:xfrm>
            <a:prstGeom prst="rect">
              <a:avLst/>
            </a:prstGeom>
          </p:spPr>
          <p:txBody>
            <a:bodyPr lIns="0" tIns="0" rIns="0" bIns="0" rtlCol="0" anchor="t">
              <a:spAutoFit/>
            </a:bodyPr>
            <a:lstStyle/>
            <a:p>
              <a:pPr>
                <a:lnSpc>
                  <a:spcPts val="9479"/>
                </a:lnSpc>
              </a:pPr>
              <a:r>
                <a:rPr lang="en-US" sz="7899">
                  <a:solidFill>
                    <a:srgbClr val="000000"/>
                  </a:solidFill>
                  <a:latin typeface="HK Grotesk Medium"/>
                </a:rPr>
                <a:t>The Intersection of Diversity, Equity, and Inclusion and Well-Being</a:t>
              </a:r>
            </a:p>
          </p:txBody>
        </p:sp>
        <p:sp>
          <p:nvSpPr>
            <p:cNvPr id="14" name="AutoShape 14"/>
            <p:cNvSpPr/>
            <p:nvPr/>
          </p:nvSpPr>
          <p:spPr>
            <a:xfrm>
              <a:off x="0" y="7148661"/>
              <a:ext cx="12402267" cy="12704"/>
            </a:xfrm>
            <a:prstGeom prst="rect">
              <a:avLst/>
            </a:prstGeom>
            <a:solidFill>
              <a:srgbClr val="000000"/>
            </a:solidFill>
          </p:spPr>
        </p:sp>
      </p:grpSp>
      <p:pic>
        <p:nvPicPr>
          <p:cNvPr id="15" name="Picture 15"/>
          <p:cNvPicPr>
            <a:picLocks noChangeAspect="1"/>
          </p:cNvPicPr>
          <p:nvPr/>
        </p:nvPicPr>
        <p:blipFill>
          <a:blip r:embed="rId13"/>
          <a:srcRect t="19922" b="15567"/>
          <a:stretch>
            <a:fillRect/>
          </a:stretch>
        </p:blipFill>
        <p:spPr>
          <a:xfrm>
            <a:off x="1028700" y="0"/>
            <a:ext cx="2657754" cy="1714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4315" y="2742891"/>
            <a:ext cx="15259370" cy="12493609"/>
          </a:xfrm>
          <a:prstGeom prst="rect">
            <a:avLst/>
          </a:prstGeom>
        </p:spPr>
      </p:pic>
      <p:sp>
        <p:nvSpPr>
          <p:cNvPr id="3" name="TextBox 3"/>
          <p:cNvSpPr txBox="1"/>
          <p:nvPr/>
        </p:nvSpPr>
        <p:spPr>
          <a:xfrm>
            <a:off x="806833" y="3184157"/>
            <a:ext cx="5304008" cy="4876800"/>
          </a:xfrm>
          <a:prstGeom prst="rect">
            <a:avLst/>
          </a:prstGeom>
        </p:spPr>
        <p:txBody>
          <a:bodyPr lIns="0" tIns="0" rIns="0" bIns="0" rtlCol="0" anchor="t">
            <a:spAutoFit/>
          </a:bodyPr>
          <a:lstStyle/>
          <a:p>
            <a:pPr>
              <a:lnSpc>
                <a:spcPts val="7680"/>
              </a:lnSpc>
            </a:pPr>
            <a:r>
              <a:rPr lang="en-US" sz="6399">
                <a:solidFill>
                  <a:srgbClr val="FFFFFF"/>
                </a:solidFill>
                <a:latin typeface="HK Grotesk Medium"/>
              </a:rPr>
              <a:t>Mental Health Disparities Among Under-Represented Groups</a:t>
            </a:r>
          </a:p>
        </p:txBody>
      </p:sp>
      <p:sp>
        <p:nvSpPr>
          <p:cNvPr id="4" name="TextBox 4"/>
          <p:cNvSpPr txBox="1"/>
          <p:nvPr/>
        </p:nvSpPr>
        <p:spPr>
          <a:xfrm>
            <a:off x="9871633" y="1617170"/>
            <a:ext cx="8118859" cy="396176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Twice as likely as men to experience depression, PTSD, and anxiety</a:t>
            </a:r>
          </a:p>
          <a:p>
            <a:pPr marL="539749" lvl="1" indent="-269875">
              <a:lnSpc>
                <a:spcPts val="3499"/>
              </a:lnSpc>
              <a:buFont typeface="Arial"/>
              <a:buChar char="•"/>
            </a:pPr>
            <a:r>
              <a:rPr lang="en-US" sz="2499">
                <a:solidFill>
                  <a:srgbClr val="FFFFFF"/>
                </a:solidFill>
                <a:latin typeface="HK Grotesk Light"/>
              </a:rPr>
              <a:t>85-95% of people with anorexia/bulimia are women, and 65% of those with binge eating disorder are women.</a:t>
            </a:r>
          </a:p>
          <a:p>
            <a:pPr marL="539749" lvl="1" indent="-269875">
              <a:lnSpc>
                <a:spcPts val="3499"/>
              </a:lnSpc>
              <a:buFont typeface="Arial"/>
              <a:buChar char="•"/>
            </a:pPr>
            <a:r>
              <a:rPr lang="en-US" sz="2499">
                <a:solidFill>
                  <a:srgbClr val="FFFFFF"/>
                </a:solidFill>
                <a:latin typeface="HK Grotesk Light"/>
              </a:rPr>
              <a:t>1/3 women experienced sexual violence/physical violence or stalking </a:t>
            </a:r>
          </a:p>
          <a:p>
            <a:pPr marL="539750" lvl="1" indent="-269875">
              <a:lnSpc>
                <a:spcPts val="3499"/>
              </a:lnSpc>
              <a:buFont typeface="Arial"/>
              <a:buChar char="•"/>
            </a:pPr>
            <a:r>
              <a:rPr lang="en-US" sz="2499">
                <a:solidFill>
                  <a:srgbClr val="FFFFFF"/>
                </a:solidFill>
                <a:latin typeface="HK Grotesk Light"/>
              </a:rPr>
              <a:t>65% of caregivers are women who spend 50% more time in that role than men.</a:t>
            </a:r>
          </a:p>
        </p:txBody>
      </p:sp>
      <p:grpSp>
        <p:nvGrpSpPr>
          <p:cNvPr id="5" name="Group 5"/>
          <p:cNvGrpSpPr/>
          <p:nvPr/>
        </p:nvGrpSpPr>
        <p:grpSpPr>
          <a:xfrm>
            <a:off x="6592747" y="1647281"/>
            <a:ext cx="2787939" cy="584251"/>
            <a:chOff x="0" y="0"/>
            <a:chExt cx="3717252" cy="779002"/>
          </a:xfrm>
        </p:grpSpPr>
        <p:grpSp>
          <p:nvGrpSpPr>
            <p:cNvPr id="6" name="Group 6"/>
            <p:cNvGrpSpPr/>
            <p:nvPr/>
          </p:nvGrpSpPr>
          <p:grpSpPr>
            <a:xfrm>
              <a:off x="0" y="0"/>
              <a:ext cx="3717252" cy="779002"/>
              <a:chOff x="0" y="0"/>
              <a:chExt cx="4417180" cy="925681"/>
            </a:xfrm>
          </p:grpSpPr>
          <p:sp>
            <p:nvSpPr>
              <p:cNvPr id="7" name="Freeform 7"/>
              <p:cNvSpPr/>
              <p:nvPr/>
            </p:nvSpPr>
            <p:spPr>
              <a:xfrm>
                <a:off x="0" y="0"/>
                <a:ext cx="4417181" cy="926951"/>
              </a:xfrm>
              <a:custGeom>
                <a:avLst/>
                <a:gdLst/>
                <a:ahLst/>
                <a:cxnLst/>
                <a:rect l="l" t="t" r="r" b="b"/>
                <a:pathLst>
                  <a:path w="4417181" h="926951">
                    <a:moveTo>
                      <a:pt x="3961250" y="0"/>
                    </a:moveTo>
                    <a:lnTo>
                      <a:pt x="3605538" y="0"/>
                    </a:lnTo>
                    <a:lnTo>
                      <a:pt x="3605538" y="1292"/>
                    </a:lnTo>
                    <a:lnTo>
                      <a:pt x="911860" y="1292"/>
                    </a:lnTo>
                    <a:lnTo>
                      <a:pt x="911860" y="0"/>
                    </a:lnTo>
                    <a:lnTo>
                      <a:pt x="455930" y="0"/>
                    </a:lnTo>
                    <a:cubicBezTo>
                      <a:pt x="204470" y="0"/>
                      <a:pt x="0" y="207941"/>
                      <a:pt x="0" y="463670"/>
                    </a:cubicBezTo>
                    <a:cubicBezTo>
                      <a:pt x="0" y="719398"/>
                      <a:pt x="204470" y="926951"/>
                      <a:pt x="455930" y="926951"/>
                    </a:cubicBezTo>
                    <a:lnTo>
                      <a:pt x="3961250" y="926951"/>
                    </a:lnTo>
                    <a:cubicBezTo>
                      <a:pt x="4212711" y="926951"/>
                      <a:pt x="4417181" y="720690"/>
                      <a:pt x="4417181" y="464961"/>
                    </a:cubicBezTo>
                    <a:cubicBezTo>
                      <a:pt x="4417181" y="209233"/>
                      <a:pt x="4212711" y="0"/>
                      <a:pt x="3961250" y="0"/>
                    </a:cubicBezTo>
                    <a:close/>
                  </a:path>
                </a:pathLst>
              </a:custGeom>
              <a:solidFill>
                <a:srgbClr val="4C9F38"/>
              </a:solidFill>
            </p:spPr>
          </p:sp>
          <p:sp>
            <p:nvSpPr>
              <p:cNvPr id="8" name="Freeform 8"/>
              <p:cNvSpPr/>
              <p:nvPr/>
            </p:nvSpPr>
            <p:spPr>
              <a:xfrm>
                <a:off x="341630" y="231189"/>
                <a:ext cx="1808480" cy="232481"/>
              </a:xfrm>
              <a:custGeom>
                <a:avLst/>
                <a:gdLst/>
                <a:ahLst/>
                <a:cxnLst/>
                <a:rect l="l" t="t" r="r" b="b"/>
                <a:pathLst>
                  <a:path w="1808480" h="232481">
                    <a:moveTo>
                      <a:pt x="1695450" y="0"/>
                    </a:moveTo>
                    <a:lnTo>
                      <a:pt x="114300" y="0"/>
                    </a:lnTo>
                    <a:cubicBezTo>
                      <a:pt x="50800" y="0"/>
                      <a:pt x="0" y="51662"/>
                      <a:pt x="0" y="116240"/>
                    </a:cubicBezTo>
                    <a:cubicBezTo>
                      <a:pt x="0" y="180818"/>
                      <a:pt x="50800" y="232481"/>
                      <a:pt x="114300" y="232481"/>
                    </a:cubicBezTo>
                    <a:lnTo>
                      <a:pt x="570230" y="232481"/>
                    </a:lnTo>
                    <a:lnTo>
                      <a:pt x="570230" y="231189"/>
                    </a:lnTo>
                    <a:lnTo>
                      <a:pt x="1694180" y="231189"/>
                    </a:lnTo>
                    <a:cubicBezTo>
                      <a:pt x="1757680" y="231189"/>
                      <a:pt x="1808480" y="179527"/>
                      <a:pt x="1808480" y="114949"/>
                    </a:cubicBezTo>
                    <a:cubicBezTo>
                      <a:pt x="1808480" y="50371"/>
                      <a:pt x="1757680" y="0"/>
                      <a:pt x="1695450" y="0"/>
                    </a:cubicBezTo>
                    <a:close/>
                  </a:path>
                </a:pathLst>
              </a:custGeom>
              <a:solidFill>
                <a:srgbClr val="4C9F38"/>
              </a:solidFill>
            </p:spPr>
          </p:sp>
        </p:grpSp>
        <p:sp>
          <p:nvSpPr>
            <p:cNvPr id="9" name="TextBox 9"/>
            <p:cNvSpPr txBox="1"/>
            <p:nvPr/>
          </p:nvSpPr>
          <p:spPr>
            <a:xfrm>
              <a:off x="437450" y="173601"/>
              <a:ext cx="2842352" cy="508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WOMEN</a:t>
              </a:r>
            </a:p>
          </p:txBody>
        </p:sp>
      </p:grpSp>
      <p:grpSp>
        <p:nvGrpSpPr>
          <p:cNvPr id="10" name="Group 10"/>
          <p:cNvGrpSpPr/>
          <p:nvPr/>
        </p:nvGrpSpPr>
        <p:grpSpPr>
          <a:xfrm>
            <a:off x="6592747" y="6105183"/>
            <a:ext cx="2787939" cy="965251"/>
            <a:chOff x="0" y="0"/>
            <a:chExt cx="3717252" cy="1287002"/>
          </a:xfrm>
        </p:grpSpPr>
        <p:grpSp>
          <p:nvGrpSpPr>
            <p:cNvPr id="11" name="Group 11"/>
            <p:cNvGrpSpPr/>
            <p:nvPr/>
          </p:nvGrpSpPr>
          <p:grpSpPr>
            <a:xfrm>
              <a:off x="0" y="0"/>
              <a:ext cx="3717252" cy="1287002"/>
              <a:chOff x="0" y="0"/>
              <a:chExt cx="4417180" cy="1529334"/>
            </a:xfrm>
          </p:grpSpPr>
          <p:sp>
            <p:nvSpPr>
              <p:cNvPr id="12" name="Freeform 12"/>
              <p:cNvSpPr/>
              <p:nvPr/>
            </p:nvSpPr>
            <p:spPr>
              <a:xfrm>
                <a:off x="0" y="0"/>
                <a:ext cx="4417181" cy="1530604"/>
              </a:xfrm>
              <a:custGeom>
                <a:avLst/>
                <a:gdLst/>
                <a:ahLst/>
                <a:cxnLst/>
                <a:rect l="l" t="t" r="r" b="b"/>
                <a:pathLst>
                  <a:path w="4417181" h="1530604">
                    <a:moveTo>
                      <a:pt x="3961250" y="0"/>
                    </a:moveTo>
                    <a:lnTo>
                      <a:pt x="3605538" y="0"/>
                    </a:lnTo>
                    <a:lnTo>
                      <a:pt x="3605538" y="2154"/>
                    </a:lnTo>
                    <a:lnTo>
                      <a:pt x="911860" y="2154"/>
                    </a:lnTo>
                    <a:lnTo>
                      <a:pt x="911860" y="0"/>
                    </a:lnTo>
                    <a:lnTo>
                      <a:pt x="455930" y="0"/>
                    </a:lnTo>
                    <a:cubicBezTo>
                      <a:pt x="204470" y="0"/>
                      <a:pt x="0" y="346781"/>
                      <a:pt x="0" y="773257"/>
                    </a:cubicBezTo>
                    <a:cubicBezTo>
                      <a:pt x="0" y="1199733"/>
                      <a:pt x="204470" y="1530604"/>
                      <a:pt x="455930" y="1530604"/>
                    </a:cubicBezTo>
                    <a:lnTo>
                      <a:pt x="3961250" y="1530604"/>
                    </a:lnTo>
                    <a:cubicBezTo>
                      <a:pt x="4212711" y="1530604"/>
                      <a:pt x="4417181" y="1201887"/>
                      <a:pt x="4417181" y="775411"/>
                    </a:cubicBezTo>
                    <a:cubicBezTo>
                      <a:pt x="4417181" y="348935"/>
                      <a:pt x="4212711" y="0"/>
                      <a:pt x="3961250" y="0"/>
                    </a:cubicBezTo>
                    <a:close/>
                  </a:path>
                </a:pathLst>
              </a:custGeom>
              <a:solidFill>
                <a:srgbClr val="4C9F38"/>
              </a:solidFill>
            </p:spPr>
          </p:sp>
          <p:sp>
            <p:nvSpPr>
              <p:cNvPr id="13" name="Freeform 13"/>
              <p:cNvSpPr/>
              <p:nvPr/>
            </p:nvSpPr>
            <p:spPr>
              <a:xfrm>
                <a:off x="341630" y="385552"/>
                <a:ext cx="1808480" cy="387706"/>
              </a:xfrm>
              <a:custGeom>
                <a:avLst/>
                <a:gdLst/>
                <a:ahLst/>
                <a:cxnLst/>
                <a:rect l="l" t="t" r="r" b="b"/>
                <a:pathLst>
                  <a:path w="1808480" h="387706">
                    <a:moveTo>
                      <a:pt x="1695450" y="0"/>
                    </a:moveTo>
                    <a:lnTo>
                      <a:pt x="114300" y="0"/>
                    </a:lnTo>
                    <a:cubicBezTo>
                      <a:pt x="50800" y="0"/>
                      <a:pt x="0" y="86156"/>
                      <a:pt x="0" y="193852"/>
                    </a:cubicBezTo>
                    <a:cubicBezTo>
                      <a:pt x="0" y="301548"/>
                      <a:pt x="50800" y="387705"/>
                      <a:pt x="114300" y="387705"/>
                    </a:cubicBezTo>
                    <a:lnTo>
                      <a:pt x="570230" y="387705"/>
                    </a:lnTo>
                    <a:lnTo>
                      <a:pt x="570230" y="385551"/>
                    </a:lnTo>
                    <a:lnTo>
                      <a:pt x="1694180" y="385551"/>
                    </a:lnTo>
                    <a:cubicBezTo>
                      <a:pt x="1757680" y="385551"/>
                      <a:pt x="1808480" y="299394"/>
                      <a:pt x="1808480" y="191698"/>
                    </a:cubicBezTo>
                    <a:cubicBezTo>
                      <a:pt x="1808480" y="84002"/>
                      <a:pt x="1757680" y="0"/>
                      <a:pt x="1695450" y="0"/>
                    </a:cubicBezTo>
                    <a:close/>
                  </a:path>
                </a:pathLst>
              </a:custGeom>
              <a:solidFill>
                <a:srgbClr val="4C9F38"/>
              </a:solidFill>
            </p:spPr>
          </p:sp>
        </p:grpSp>
        <p:sp>
          <p:nvSpPr>
            <p:cNvPr id="14" name="TextBox 14"/>
            <p:cNvSpPr txBox="1"/>
            <p:nvPr/>
          </p:nvSpPr>
          <p:spPr>
            <a:xfrm>
              <a:off x="437450" y="173601"/>
              <a:ext cx="2842352" cy="1016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BLACK PEOPLE</a:t>
              </a:r>
            </a:p>
          </p:txBody>
        </p:sp>
      </p:grpSp>
      <p:sp>
        <p:nvSpPr>
          <p:cNvPr id="15" name="TextBox 15"/>
          <p:cNvSpPr txBox="1"/>
          <p:nvPr/>
        </p:nvSpPr>
        <p:spPr>
          <a:xfrm>
            <a:off x="1028700" y="8982075"/>
            <a:ext cx="7210151" cy="411267"/>
          </a:xfrm>
          <a:prstGeom prst="rect">
            <a:avLst/>
          </a:prstGeom>
        </p:spPr>
        <p:txBody>
          <a:bodyPr lIns="0" tIns="0" rIns="0" bIns="0" rtlCol="0" anchor="t">
            <a:spAutoFit/>
          </a:bodyPr>
          <a:lstStyle/>
          <a:p>
            <a:pPr>
              <a:lnSpc>
                <a:spcPts val="3340"/>
              </a:lnSpc>
            </a:pPr>
            <a:r>
              <a:rPr lang="en-US" sz="2386">
                <a:solidFill>
                  <a:srgbClr val="FFFFFF"/>
                </a:solidFill>
                <a:latin typeface="HK Grotesk Medium"/>
              </a:rPr>
              <a:t>FROM THE AMERICAN  PYSCHIATRIC ASSOCIATION</a:t>
            </a:r>
          </a:p>
        </p:txBody>
      </p:sp>
      <p:pic>
        <p:nvPicPr>
          <p:cNvPr id="16" name="Picture 16"/>
          <p:cNvPicPr>
            <a:picLocks noChangeAspect="1"/>
          </p:cNvPicPr>
          <p:nvPr/>
        </p:nvPicPr>
        <p:blipFill>
          <a:blip r:embed="rId4"/>
          <a:srcRect t="19922" b="15567"/>
          <a:stretch>
            <a:fillRect/>
          </a:stretch>
        </p:blipFill>
        <p:spPr>
          <a:xfrm>
            <a:off x="1028700" y="790021"/>
            <a:ext cx="2657754" cy="1714520"/>
          </a:xfrm>
          <a:prstGeom prst="rect">
            <a:avLst/>
          </a:prstGeom>
        </p:spPr>
      </p:pic>
      <p:sp>
        <p:nvSpPr>
          <p:cNvPr id="17" name="TextBox 17"/>
          <p:cNvSpPr txBox="1"/>
          <p:nvPr/>
        </p:nvSpPr>
        <p:spPr>
          <a:xfrm>
            <a:off x="9871633" y="6057558"/>
            <a:ext cx="8118859" cy="351980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Death rate higher than that of white people for: heart disease, stroke, cancer, asthma, influenza, pneumonia, HIV/AIDS and homicide</a:t>
            </a:r>
          </a:p>
          <a:p>
            <a:pPr marL="539749" lvl="1" indent="-269875">
              <a:lnSpc>
                <a:spcPts val="3499"/>
              </a:lnSpc>
              <a:buFont typeface="Arial"/>
              <a:buChar char="•"/>
            </a:pPr>
            <a:r>
              <a:rPr lang="en-US" sz="2499">
                <a:solidFill>
                  <a:srgbClr val="FFFFFF"/>
                </a:solidFill>
                <a:latin typeface="HK Grotesk Light"/>
              </a:rPr>
              <a:t>1/3 who need mental health care receive it</a:t>
            </a:r>
          </a:p>
          <a:p>
            <a:pPr marL="539750" lvl="1" indent="-269875">
              <a:lnSpc>
                <a:spcPts val="3499"/>
              </a:lnSpc>
              <a:buFont typeface="Arial"/>
              <a:buChar char="•"/>
            </a:pPr>
            <a:r>
              <a:rPr lang="en-US" sz="2499">
                <a:solidFill>
                  <a:srgbClr val="FFFFFF"/>
                </a:solidFill>
                <a:latin typeface="HK Grotesk Light"/>
              </a:rPr>
              <a:t>Black people with mental illness more likely to use emergency rooms than specialists, and are less likely to receive evidence-based medication therapy or psychotherapy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4315" y="2742891"/>
            <a:ext cx="15259370" cy="12493609"/>
          </a:xfrm>
          <a:prstGeom prst="rect">
            <a:avLst/>
          </a:prstGeom>
        </p:spPr>
      </p:pic>
      <p:sp>
        <p:nvSpPr>
          <p:cNvPr id="3" name="TextBox 3"/>
          <p:cNvSpPr txBox="1"/>
          <p:nvPr/>
        </p:nvSpPr>
        <p:spPr>
          <a:xfrm>
            <a:off x="806833" y="3184157"/>
            <a:ext cx="5304008" cy="4876800"/>
          </a:xfrm>
          <a:prstGeom prst="rect">
            <a:avLst/>
          </a:prstGeom>
        </p:spPr>
        <p:txBody>
          <a:bodyPr lIns="0" tIns="0" rIns="0" bIns="0" rtlCol="0" anchor="t">
            <a:spAutoFit/>
          </a:bodyPr>
          <a:lstStyle/>
          <a:p>
            <a:pPr>
              <a:lnSpc>
                <a:spcPts val="7680"/>
              </a:lnSpc>
            </a:pPr>
            <a:r>
              <a:rPr lang="en-US" sz="6399">
                <a:solidFill>
                  <a:srgbClr val="FFFFFF"/>
                </a:solidFill>
                <a:latin typeface="HK Grotesk Medium"/>
              </a:rPr>
              <a:t>Mental Health Disparities Among Under-Represented Groups</a:t>
            </a:r>
          </a:p>
        </p:txBody>
      </p:sp>
      <p:sp>
        <p:nvSpPr>
          <p:cNvPr id="4" name="TextBox 4"/>
          <p:cNvSpPr txBox="1"/>
          <p:nvPr/>
        </p:nvSpPr>
        <p:spPr>
          <a:xfrm>
            <a:off x="9871633" y="1617170"/>
            <a:ext cx="8118859" cy="396176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70% from SE Asia diagnosed with PTSD </a:t>
            </a:r>
          </a:p>
          <a:p>
            <a:pPr marL="539749" lvl="1" indent="-269875">
              <a:lnSpc>
                <a:spcPts val="3499"/>
              </a:lnSpc>
              <a:buFont typeface="Arial"/>
              <a:buChar char="•"/>
            </a:pPr>
            <a:r>
              <a:rPr lang="en-US" sz="2499">
                <a:solidFill>
                  <a:srgbClr val="FFFFFF"/>
                </a:solidFill>
                <a:latin typeface="HK Grotesk Light"/>
              </a:rPr>
              <a:t>Suicide was a leading cause of death (alone) for those 15-24 </a:t>
            </a:r>
          </a:p>
          <a:p>
            <a:pPr marL="539749" lvl="1" indent="-269875">
              <a:lnSpc>
                <a:spcPts val="3499"/>
              </a:lnSpc>
              <a:buFont typeface="Arial"/>
              <a:buChar char="•"/>
            </a:pPr>
            <a:r>
              <a:rPr lang="en-US" sz="2499">
                <a:solidFill>
                  <a:srgbClr val="FFFFFF"/>
                </a:solidFill>
                <a:latin typeface="HK Grotesk Light"/>
              </a:rPr>
              <a:t>Rising rates of violence against AAPI individuals</a:t>
            </a:r>
          </a:p>
          <a:p>
            <a:pPr marL="539750" lvl="1" indent="-269875">
              <a:lnSpc>
                <a:spcPts val="3499"/>
              </a:lnSpc>
              <a:buFont typeface="Arial"/>
              <a:buChar char="•"/>
            </a:pPr>
            <a:r>
              <a:rPr lang="en-US" sz="2499">
                <a:solidFill>
                  <a:srgbClr val="FFFFFF"/>
                </a:solidFill>
                <a:latin typeface="HK Grotesk Light"/>
              </a:rPr>
              <a:t>Myth of Model Minority: group perceived to have higher degree of socioeconomic success creates unreasonable pressure, lack of understanding of mental health leads to denial/neglect of mental health issues.</a:t>
            </a:r>
          </a:p>
        </p:txBody>
      </p:sp>
      <p:grpSp>
        <p:nvGrpSpPr>
          <p:cNvPr id="5" name="Group 5"/>
          <p:cNvGrpSpPr/>
          <p:nvPr/>
        </p:nvGrpSpPr>
        <p:grpSpPr>
          <a:xfrm>
            <a:off x="6592747" y="1647281"/>
            <a:ext cx="2787939" cy="584251"/>
            <a:chOff x="0" y="0"/>
            <a:chExt cx="3717252" cy="779002"/>
          </a:xfrm>
        </p:grpSpPr>
        <p:grpSp>
          <p:nvGrpSpPr>
            <p:cNvPr id="6" name="Group 6"/>
            <p:cNvGrpSpPr/>
            <p:nvPr/>
          </p:nvGrpSpPr>
          <p:grpSpPr>
            <a:xfrm>
              <a:off x="0" y="0"/>
              <a:ext cx="3717252" cy="779002"/>
              <a:chOff x="0" y="0"/>
              <a:chExt cx="4417180" cy="925681"/>
            </a:xfrm>
          </p:grpSpPr>
          <p:sp>
            <p:nvSpPr>
              <p:cNvPr id="7" name="Freeform 7"/>
              <p:cNvSpPr/>
              <p:nvPr/>
            </p:nvSpPr>
            <p:spPr>
              <a:xfrm>
                <a:off x="0" y="0"/>
                <a:ext cx="4417181" cy="926951"/>
              </a:xfrm>
              <a:custGeom>
                <a:avLst/>
                <a:gdLst/>
                <a:ahLst/>
                <a:cxnLst/>
                <a:rect l="l" t="t" r="r" b="b"/>
                <a:pathLst>
                  <a:path w="4417181" h="926951">
                    <a:moveTo>
                      <a:pt x="3961250" y="0"/>
                    </a:moveTo>
                    <a:lnTo>
                      <a:pt x="3605538" y="0"/>
                    </a:lnTo>
                    <a:lnTo>
                      <a:pt x="3605538" y="1292"/>
                    </a:lnTo>
                    <a:lnTo>
                      <a:pt x="911860" y="1292"/>
                    </a:lnTo>
                    <a:lnTo>
                      <a:pt x="911860" y="0"/>
                    </a:lnTo>
                    <a:lnTo>
                      <a:pt x="455930" y="0"/>
                    </a:lnTo>
                    <a:cubicBezTo>
                      <a:pt x="204470" y="0"/>
                      <a:pt x="0" y="207941"/>
                      <a:pt x="0" y="463670"/>
                    </a:cubicBezTo>
                    <a:cubicBezTo>
                      <a:pt x="0" y="719398"/>
                      <a:pt x="204470" y="926951"/>
                      <a:pt x="455930" y="926951"/>
                    </a:cubicBezTo>
                    <a:lnTo>
                      <a:pt x="3961250" y="926951"/>
                    </a:lnTo>
                    <a:cubicBezTo>
                      <a:pt x="4212711" y="926951"/>
                      <a:pt x="4417181" y="720690"/>
                      <a:pt x="4417181" y="464961"/>
                    </a:cubicBezTo>
                    <a:cubicBezTo>
                      <a:pt x="4417181" y="209233"/>
                      <a:pt x="4212711" y="0"/>
                      <a:pt x="3961250" y="0"/>
                    </a:cubicBezTo>
                    <a:close/>
                  </a:path>
                </a:pathLst>
              </a:custGeom>
              <a:solidFill>
                <a:srgbClr val="4C9F38"/>
              </a:solidFill>
            </p:spPr>
          </p:sp>
          <p:sp>
            <p:nvSpPr>
              <p:cNvPr id="8" name="Freeform 8"/>
              <p:cNvSpPr/>
              <p:nvPr/>
            </p:nvSpPr>
            <p:spPr>
              <a:xfrm>
                <a:off x="341630" y="231189"/>
                <a:ext cx="1808480" cy="232481"/>
              </a:xfrm>
              <a:custGeom>
                <a:avLst/>
                <a:gdLst/>
                <a:ahLst/>
                <a:cxnLst/>
                <a:rect l="l" t="t" r="r" b="b"/>
                <a:pathLst>
                  <a:path w="1808480" h="232481">
                    <a:moveTo>
                      <a:pt x="1695450" y="0"/>
                    </a:moveTo>
                    <a:lnTo>
                      <a:pt x="114300" y="0"/>
                    </a:lnTo>
                    <a:cubicBezTo>
                      <a:pt x="50800" y="0"/>
                      <a:pt x="0" y="51662"/>
                      <a:pt x="0" y="116240"/>
                    </a:cubicBezTo>
                    <a:cubicBezTo>
                      <a:pt x="0" y="180818"/>
                      <a:pt x="50800" y="232481"/>
                      <a:pt x="114300" y="232481"/>
                    </a:cubicBezTo>
                    <a:lnTo>
                      <a:pt x="570230" y="232481"/>
                    </a:lnTo>
                    <a:lnTo>
                      <a:pt x="570230" y="231189"/>
                    </a:lnTo>
                    <a:lnTo>
                      <a:pt x="1694180" y="231189"/>
                    </a:lnTo>
                    <a:cubicBezTo>
                      <a:pt x="1757680" y="231189"/>
                      <a:pt x="1808480" y="179527"/>
                      <a:pt x="1808480" y="114949"/>
                    </a:cubicBezTo>
                    <a:cubicBezTo>
                      <a:pt x="1808480" y="50371"/>
                      <a:pt x="1757680" y="0"/>
                      <a:pt x="1695450" y="0"/>
                    </a:cubicBezTo>
                    <a:close/>
                  </a:path>
                </a:pathLst>
              </a:custGeom>
              <a:solidFill>
                <a:srgbClr val="4C9F38"/>
              </a:solidFill>
            </p:spPr>
          </p:sp>
        </p:grpSp>
        <p:sp>
          <p:nvSpPr>
            <p:cNvPr id="9" name="TextBox 9"/>
            <p:cNvSpPr txBox="1"/>
            <p:nvPr/>
          </p:nvSpPr>
          <p:spPr>
            <a:xfrm>
              <a:off x="437450" y="173601"/>
              <a:ext cx="2842352" cy="508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AAPI</a:t>
              </a:r>
            </a:p>
          </p:txBody>
        </p:sp>
      </p:grpSp>
      <p:grpSp>
        <p:nvGrpSpPr>
          <p:cNvPr id="10" name="Group 10"/>
          <p:cNvGrpSpPr/>
          <p:nvPr/>
        </p:nvGrpSpPr>
        <p:grpSpPr>
          <a:xfrm>
            <a:off x="6592747" y="6105183"/>
            <a:ext cx="2787939" cy="965251"/>
            <a:chOff x="0" y="0"/>
            <a:chExt cx="3717252" cy="1287002"/>
          </a:xfrm>
        </p:grpSpPr>
        <p:grpSp>
          <p:nvGrpSpPr>
            <p:cNvPr id="11" name="Group 11"/>
            <p:cNvGrpSpPr/>
            <p:nvPr/>
          </p:nvGrpSpPr>
          <p:grpSpPr>
            <a:xfrm>
              <a:off x="0" y="0"/>
              <a:ext cx="3717252" cy="1287002"/>
              <a:chOff x="0" y="0"/>
              <a:chExt cx="4417180" cy="1529334"/>
            </a:xfrm>
          </p:grpSpPr>
          <p:sp>
            <p:nvSpPr>
              <p:cNvPr id="12" name="Freeform 12"/>
              <p:cNvSpPr/>
              <p:nvPr/>
            </p:nvSpPr>
            <p:spPr>
              <a:xfrm>
                <a:off x="0" y="0"/>
                <a:ext cx="4417181" cy="1530604"/>
              </a:xfrm>
              <a:custGeom>
                <a:avLst/>
                <a:gdLst/>
                <a:ahLst/>
                <a:cxnLst/>
                <a:rect l="l" t="t" r="r" b="b"/>
                <a:pathLst>
                  <a:path w="4417181" h="1530604">
                    <a:moveTo>
                      <a:pt x="3961250" y="0"/>
                    </a:moveTo>
                    <a:lnTo>
                      <a:pt x="3605538" y="0"/>
                    </a:lnTo>
                    <a:lnTo>
                      <a:pt x="3605538" y="2154"/>
                    </a:lnTo>
                    <a:lnTo>
                      <a:pt x="911860" y="2154"/>
                    </a:lnTo>
                    <a:lnTo>
                      <a:pt x="911860" y="0"/>
                    </a:lnTo>
                    <a:lnTo>
                      <a:pt x="455930" y="0"/>
                    </a:lnTo>
                    <a:cubicBezTo>
                      <a:pt x="204470" y="0"/>
                      <a:pt x="0" y="346781"/>
                      <a:pt x="0" y="773257"/>
                    </a:cubicBezTo>
                    <a:cubicBezTo>
                      <a:pt x="0" y="1199733"/>
                      <a:pt x="204470" y="1530604"/>
                      <a:pt x="455930" y="1530604"/>
                    </a:cubicBezTo>
                    <a:lnTo>
                      <a:pt x="3961250" y="1530604"/>
                    </a:lnTo>
                    <a:cubicBezTo>
                      <a:pt x="4212711" y="1530604"/>
                      <a:pt x="4417181" y="1201887"/>
                      <a:pt x="4417181" y="775411"/>
                    </a:cubicBezTo>
                    <a:cubicBezTo>
                      <a:pt x="4417181" y="348935"/>
                      <a:pt x="4212711" y="0"/>
                      <a:pt x="3961250" y="0"/>
                    </a:cubicBezTo>
                    <a:close/>
                  </a:path>
                </a:pathLst>
              </a:custGeom>
              <a:solidFill>
                <a:srgbClr val="4C9F38"/>
              </a:solidFill>
            </p:spPr>
          </p:sp>
          <p:sp>
            <p:nvSpPr>
              <p:cNvPr id="13" name="Freeform 13"/>
              <p:cNvSpPr/>
              <p:nvPr/>
            </p:nvSpPr>
            <p:spPr>
              <a:xfrm>
                <a:off x="341630" y="385552"/>
                <a:ext cx="1808480" cy="387706"/>
              </a:xfrm>
              <a:custGeom>
                <a:avLst/>
                <a:gdLst/>
                <a:ahLst/>
                <a:cxnLst/>
                <a:rect l="l" t="t" r="r" b="b"/>
                <a:pathLst>
                  <a:path w="1808480" h="387706">
                    <a:moveTo>
                      <a:pt x="1695450" y="0"/>
                    </a:moveTo>
                    <a:lnTo>
                      <a:pt x="114300" y="0"/>
                    </a:lnTo>
                    <a:cubicBezTo>
                      <a:pt x="50800" y="0"/>
                      <a:pt x="0" y="86156"/>
                      <a:pt x="0" y="193852"/>
                    </a:cubicBezTo>
                    <a:cubicBezTo>
                      <a:pt x="0" y="301548"/>
                      <a:pt x="50800" y="387705"/>
                      <a:pt x="114300" y="387705"/>
                    </a:cubicBezTo>
                    <a:lnTo>
                      <a:pt x="570230" y="387705"/>
                    </a:lnTo>
                    <a:lnTo>
                      <a:pt x="570230" y="385551"/>
                    </a:lnTo>
                    <a:lnTo>
                      <a:pt x="1694180" y="385551"/>
                    </a:lnTo>
                    <a:cubicBezTo>
                      <a:pt x="1757680" y="385551"/>
                      <a:pt x="1808480" y="299394"/>
                      <a:pt x="1808480" y="191698"/>
                    </a:cubicBezTo>
                    <a:cubicBezTo>
                      <a:pt x="1808480" y="84002"/>
                      <a:pt x="1757680" y="0"/>
                      <a:pt x="1695450" y="0"/>
                    </a:cubicBezTo>
                    <a:close/>
                  </a:path>
                </a:pathLst>
              </a:custGeom>
              <a:solidFill>
                <a:srgbClr val="4C9F38"/>
              </a:solidFill>
            </p:spPr>
          </p:sp>
        </p:grpSp>
        <p:sp>
          <p:nvSpPr>
            <p:cNvPr id="14" name="TextBox 14"/>
            <p:cNvSpPr txBox="1"/>
            <p:nvPr/>
          </p:nvSpPr>
          <p:spPr>
            <a:xfrm>
              <a:off x="437450" y="173601"/>
              <a:ext cx="2842352" cy="1016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LATINX PEOPLE</a:t>
              </a:r>
            </a:p>
          </p:txBody>
        </p:sp>
      </p:grpSp>
      <p:sp>
        <p:nvSpPr>
          <p:cNvPr id="15" name="TextBox 15"/>
          <p:cNvSpPr txBox="1"/>
          <p:nvPr/>
        </p:nvSpPr>
        <p:spPr>
          <a:xfrm>
            <a:off x="1028700" y="8982075"/>
            <a:ext cx="7210151" cy="411267"/>
          </a:xfrm>
          <a:prstGeom prst="rect">
            <a:avLst/>
          </a:prstGeom>
        </p:spPr>
        <p:txBody>
          <a:bodyPr lIns="0" tIns="0" rIns="0" bIns="0" rtlCol="0" anchor="t">
            <a:spAutoFit/>
          </a:bodyPr>
          <a:lstStyle/>
          <a:p>
            <a:pPr>
              <a:lnSpc>
                <a:spcPts val="3340"/>
              </a:lnSpc>
            </a:pPr>
            <a:r>
              <a:rPr lang="en-US" sz="2386">
                <a:solidFill>
                  <a:srgbClr val="FFFFFF"/>
                </a:solidFill>
                <a:latin typeface="HK Grotesk Medium"/>
              </a:rPr>
              <a:t>FROM THE AMERICAN  PYSCHIATRIC ASSOCIATION</a:t>
            </a:r>
          </a:p>
        </p:txBody>
      </p:sp>
      <p:pic>
        <p:nvPicPr>
          <p:cNvPr id="16" name="Picture 16"/>
          <p:cNvPicPr>
            <a:picLocks noChangeAspect="1"/>
          </p:cNvPicPr>
          <p:nvPr/>
        </p:nvPicPr>
        <p:blipFill>
          <a:blip r:embed="rId4"/>
          <a:srcRect t="19922" b="15567"/>
          <a:stretch>
            <a:fillRect/>
          </a:stretch>
        </p:blipFill>
        <p:spPr>
          <a:xfrm>
            <a:off x="1028700" y="790021"/>
            <a:ext cx="2657754" cy="1714520"/>
          </a:xfrm>
          <a:prstGeom prst="rect">
            <a:avLst/>
          </a:prstGeom>
        </p:spPr>
      </p:pic>
      <p:sp>
        <p:nvSpPr>
          <p:cNvPr id="17" name="TextBox 17"/>
          <p:cNvSpPr txBox="1"/>
          <p:nvPr/>
        </p:nvSpPr>
        <p:spPr>
          <a:xfrm>
            <a:off x="9871633" y="6057558"/>
            <a:ext cx="8118859" cy="219392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Lower risk of most psychiatric disorders (with US born reporting higher rates than non-US born)</a:t>
            </a:r>
          </a:p>
          <a:p>
            <a:pPr marL="539749" lvl="1" indent="-269875">
              <a:lnSpc>
                <a:spcPts val="3499"/>
              </a:lnSpc>
              <a:buFont typeface="Arial"/>
              <a:buChar char="•"/>
            </a:pPr>
            <a:r>
              <a:rPr lang="en-US" sz="2499">
                <a:solidFill>
                  <a:srgbClr val="FFFFFF"/>
                </a:solidFill>
                <a:latin typeface="HK Grotesk Light"/>
              </a:rPr>
              <a:t>1/10 use PCP for mental health issues and only 1/20 receive help of a specialist</a:t>
            </a:r>
          </a:p>
          <a:p>
            <a:pPr marL="539750" lvl="1" indent="-269875">
              <a:lnSpc>
                <a:spcPts val="3499"/>
              </a:lnSpc>
              <a:buFont typeface="Arial"/>
              <a:buChar char="•"/>
            </a:pPr>
            <a:r>
              <a:rPr lang="en-US" sz="2499">
                <a:solidFill>
                  <a:srgbClr val="FFFFFF"/>
                </a:solidFill>
                <a:latin typeface="HK Grotesk Light"/>
              </a:rPr>
              <a:t>21.1% uninsured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4315" y="2742891"/>
            <a:ext cx="15259370" cy="12493609"/>
          </a:xfrm>
          <a:prstGeom prst="rect">
            <a:avLst/>
          </a:prstGeom>
        </p:spPr>
      </p:pic>
      <p:sp>
        <p:nvSpPr>
          <p:cNvPr id="3" name="TextBox 3"/>
          <p:cNvSpPr txBox="1"/>
          <p:nvPr/>
        </p:nvSpPr>
        <p:spPr>
          <a:xfrm>
            <a:off x="806833" y="3184157"/>
            <a:ext cx="5304008" cy="4876800"/>
          </a:xfrm>
          <a:prstGeom prst="rect">
            <a:avLst/>
          </a:prstGeom>
        </p:spPr>
        <p:txBody>
          <a:bodyPr lIns="0" tIns="0" rIns="0" bIns="0" rtlCol="0" anchor="t">
            <a:spAutoFit/>
          </a:bodyPr>
          <a:lstStyle/>
          <a:p>
            <a:pPr>
              <a:lnSpc>
                <a:spcPts val="7680"/>
              </a:lnSpc>
            </a:pPr>
            <a:r>
              <a:rPr lang="en-US" sz="6399">
                <a:solidFill>
                  <a:srgbClr val="FFFFFF"/>
                </a:solidFill>
                <a:latin typeface="HK Grotesk Medium"/>
              </a:rPr>
              <a:t>Mental Health Disparities Among Under-Represented Groups</a:t>
            </a:r>
          </a:p>
        </p:txBody>
      </p:sp>
      <p:sp>
        <p:nvSpPr>
          <p:cNvPr id="4" name="TextBox 4"/>
          <p:cNvSpPr txBox="1"/>
          <p:nvPr/>
        </p:nvSpPr>
        <p:spPr>
          <a:xfrm>
            <a:off x="9871633" y="1617170"/>
            <a:ext cx="8118859" cy="440372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Increased rates of mood/anxiety disorders, discrimination affects access to jobs, insurance and financial stability, internalized homonegativity results in devaluation of the self</a:t>
            </a:r>
          </a:p>
          <a:p>
            <a:pPr marL="539749" lvl="1" indent="-269875">
              <a:lnSpc>
                <a:spcPts val="3499"/>
              </a:lnSpc>
              <a:buFont typeface="Arial"/>
              <a:buChar char="•"/>
            </a:pPr>
            <a:r>
              <a:rPr lang="en-US" sz="2499">
                <a:solidFill>
                  <a:srgbClr val="FFFFFF"/>
                </a:solidFill>
                <a:latin typeface="HK Grotesk Light"/>
              </a:rPr>
              <a:t>1/6 attempt suicide in their lifetime, higher rates of substance abuse </a:t>
            </a:r>
          </a:p>
          <a:p>
            <a:pPr marL="539750" lvl="1" indent="-269875">
              <a:lnSpc>
                <a:spcPts val="3499"/>
              </a:lnSpc>
              <a:buFont typeface="Arial"/>
              <a:buChar char="•"/>
            </a:pPr>
            <a:r>
              <a:rPr lang="en-US" sz="2499">
                <a:solidFill>
                  <a:srgbClr val="FFFFFF"/>
                </a:solidFill>
                <a:latin typeface="HK Grotesk Light"/>
              </a:rPr>
              <a:t>More likely to report dissatisfaction with health care system, social discrimination linked to decreased service use, social isolation and worsening psychological symptoms</a:t>
            </a:r>
          </a:p>
        </p:txBody>
      </p:sp>
      <p:grpSp>
        <p:nvGrpSpPr>
          <p:cNvPr id="5" name="Group 5"/>
          <p:cNvGrpSpPr/>
          <p:nvPr/>
        </p:nvGrpSpPr>
        <p:grpSpPr>
          <a:xfrm>
            <a:off x="6592747" y="1647281"/>
            <a:ext cx="2787939" cy="965251"/>
            <a:chOff x="0" y="0"/>
            <a:chExt cx="3717252" cy="1287002"/>
          </a:xfrm>
        </p:grpSpPr>
        <p:grpSp>
          <p:nvGrpSpPr>
            <p:cNvPr id="6" name="Group 6"/>
            <p:cNvGrpSpPr/>
            <p:nvPr/>
          </p:nvGrpSpPr>
          <p:grpSpPr>
            <a:xfrm>
              <a:off x="0" y="0"/>
              <a:ext cx="3717252" cy="1287002"/>
              <a:chOff x="0" y="0"/>
              <a:chExt cx="4417180" cy="1529334"/>
            </a:xfrm>
          </p:grpSpPr>
          <p:sp>
            <p:nvSpPr>
              <p:cNvPr id="7" name="Freeform 7"/>
              <p:cNvSpPr/>
              <p:nvPr/>
            </p:nvSpPr>
            <p:spPr>
              <a:xfrm>
                <a:off x="0" y="0"/>
                <a:ext cx="4417181" cy="1530604"/>
              </a:xfrm>
              <a:custGeom>
                <a:avLst/>
                <a:gdLst/>
                <a:ahLst/>
                <a:cxnLst/>
                <a:rect l="l" t="t" r="r" b="b"/>
                <a:pathLst>
                  <a:path w="4417181" h="1530604">
                    <a:moveTo>
                      <a:pt x="3961250" y="0"/>
                    </a:moveTo>
                    <a:lnTo>
                      <a:pt x="3605538" y="0"/>
                    </a:lnTo>
                    <a:lnTo>
                      <a:pt x="3605538" y="2154"/>
                    </a:lnTo>
                    <a:lnTo>
                      <a:pt x="911860" y="2154"/>
                    </a:lnTo>
                    <a:lnTo>
                      <a:pt x="911860" y="0"/>
                    </a:lnTo>
                    <a:lnTo>
                      <a:pt x="455930" y="0"/>
                    </a:lnTo>
                    <a:cubicBezTo>
                      <a:pt x="204470" y="0"/>
                      <a:pt x="0" y="346781"/>
                      <a:pt x="0" y="773257"/>
                    </a:cubicBezTo>
                    <a:cubicBezTo>
                      <a:pt x="0" y="1199733"/>
                      <a:pt x="204470" y="1530604"/>
                      <a:pt x="455930" y="1530604"/>
                    </a:cubicBezTo>
                    <a:lnTo>
                      <a:pt x="3961250" y="1530604"/>
                    </a:lnTo>
                    <a:cubicBezTo>
                      <a:pt x="4212711" y="1530604"/>
                      <a:pt x="4417181" y="1201887"/>
                      <a:pt x="4417181" y="775411"/>
                    </a:cubicBezTo>
                    <a:cubicBezTo>
                      <a:pt x="4417181" y="348935"/>
                      <a:pt x="4212711" y="0"/>
                      <a:pt x="3961250" y="0"/>
                    </a:cubicBezTo>
                    <a:close/>
                  </a:path>
                </a:pathLst>
              </a:custGeom>
              <a:solidFill>
                <a:srgbClr val="4C9F38"/>
              </a:solidFill>
            </p:spPr>
          </p:sp>
          <p:sp>
            <p:nvSpPr>
              <p:cNvPr id="8" name="Freeform 8"/>
              <p:cNvSpPr/>
              <p:nvPr/>
            </p:nvSpPr>
            <p:spPr>
              <a:xfrm>
                <a:off x="341630" y="385552"/>
                <a:ext cx="1808480" cy="387706"/>
              </a:xfrm>
              <a:custGeom>
                <a:avLst/>
                <a:gdLst/>
                <a:ahLst/>
                <a:cxnLst/>
                <a:rect l="l" t="t" r="r" b="b"/>
                <a:pathLst>
                  <a:path w="1808480" h="387706">
                    <a:moveTo>
                      <a:pt x="1695450" y="0"/>
                    </a:moveTo>
                    <a:lnTo>
                      <a:pt x="114300" y="0"/>
                    </a:lnTo>
                    <a:cubicBezTo>
                      <a:pt x="50800" y="0"/>
                      <a:pt x="0" y="86156"/>
                      <a:pt x="0" y="193852"/>
                    </a:cubicBezTo>
                    <a:cubicBezTo>
                      <a:pt x="0" y="301548"/>
                      <a:pt x="50800" y="387705"/>
                      <a:pt x="114300" y="387705"/>
                    </a:cubicBezTo>
                    <a:lnTo>
                      <a:pt x="570230" y="387705"/>
                    </a:lnTo>
                    <a:lnTo>
                      <a:pt x="570230" y="385551"/>
                    </a:lnTo>
                    <a:lnTo>
                      <a:pt x="1694180" y="385551"/>
                    </a:lnTo>
                    <a:cubicBezTo>
                      <a:pt x="1757680" y="385551"/>
                      <a:pt x="1808480" y="299394"/>
                      <a:pt x="1808480" y="191698"/>
                    </a:cubicBezTo>
                    <a:cubicBezTo>
                      <a:pt x="1808480" y="84002"/>
                      <a:pt x="1757680" y="0"/>
                      <a:pt x="1695450" y="0"/>
                    </a:cubicBezTo>
                    <a:close/>
                  </a:path>
                </a:pathLst>
              </a:custGeom>
              <a:solidFill>
                <a:srgbClr val="4C9F38"/>
              </a:solidFill>
            </p:spPr>
          </p:sp>
        </p:grpSp>
        <p:sp>
          <p:nvSpPr>
            <p:cNvPr id="9" name="TextBox 9"/>
            <p:cNvSpPr txBox="1"/>
            <p:nvPr/>
          </p:nvSpPr>
          <p:spPr>
            <a:xfrm>
              <a:off x="437450" y="173601"/>
              <a:ext cx="2842352" cy="1016000"/>
            </a:xfrm>
            <a:prstGeom prst="rect">
              <a:avLst/>
            </a:prstGeom>
          </p:spPr>
          <p:txBody>
            <a:bodyPr lIns="0" tIns="0" rIns="0" bIns="0" rtlCol="0" anchor="t">
              <a:spAutoFit/>
            </a:bodyPr>
            <a:lstStyle/>
            <a:p>
              <a:pPr algn="ctr">
                <a:lnSpc>
                  <a:spcPts val="2999"/>
                </a:lnSpc>
              </a:pPr>
              <a:r>
                <a:rPr lang="en-US" sz="2499">
                  <a:solidFill>
                    <a:srgbClr val="FFFFFF"/>
                  </a:solidFill>
                  <a:latin typeface="HK Grotesk Medium Bold"/>
                </a:rPr>
                <a:t>LGBTQ PEOPLE</a:t>
              </a:r>
            </a:p>
          </p:txBody>
        </p:sp>
      </p:grpSp>
      <p:sp>
        <p:nvSpPr>
          <p:cNvPr id="10" name="TextBox 10"/>
          <p:cNvSpPr txBox="1"/>
          <p:nvPr/>
        </p:nvSpPr>
        <p:spPr>
          <a:xfrm>
            <a:off x="1028700" y="8982075"/>
            <a:ext cx="7210151" cy="411267"/>
          </a:xfrm>
          <a:prstGeom prst="rect">
            <a:avLst/>
          </a:prstGeom>
        </p:spPr>
        <p:txBody>
          <a:bodyPr lIns="0" tIns="0" rIns="0" bIns="0" rtlCol="0" anchor="t">
            <a:spAutoFit/>
          </a:bodyPr>
          <a:lstStyle/>
          <a:p>
            <a:pPr>
              <a:lnSpc>
                <a:spcPts val="3340"/>
              </a:lnSpc>
            </a:pPr>
            <a:r>
              <a:rPr lang="en-US" sz="2386">
                <a:solidFill>
                  <a:srgbClr val="FFFFFF"/>
                </a:solidFill>
                <a:latin typeface="HK Grotesk Medium"/>
              </a:rPr>
              <a:t>FROM THE AMERICAN  PYSCHIATRIC ASSOCIATION</a:t>
            </a:r>
          </a:p>
        </p:txBody>
      </p:sp>
      <p:pic>
        <p:nvPicPr>
          <p:cNvPr id="11" name="Picture 11"/>
          <p:cNvPicPr>
            <a:picLocks noChangeAspect="1"/>
          </p:cNvPicPr>
          <p:nvPr/>
        </p:nvPicPr>
        <p:blipFill>
          <a:blip r:embed="rId4"/>
          <a:srcRect t="19922" b="15567"/>
          <a:stretch>
            <a:fillRect/>
          </a:stretch>
        </p:blipFill>
        <p:spPr>
          <a:xfrm>
            <a:off x="1028700" y="790021"/>
            <a:ext cx="2657754" cy="1714520"/>
          </a:xfrm>
          <a:prstGeom prst="rect">
            <a:avLst/>
          </a:prstGeom>
        </p:spPr>
      </p:pic>
      <p:grpSp>
        <p:nvGrpSpPr>
          <p:cNvPr id="12" name="Group 12"/>
          <p:cNvGrpSpPr/>
          <p:nvPr/>
        </p:nvGrpSpPr>
        <p:grpSpPr>
          <a:xfrm>
            <a:off x="6643696" y="6275832"/>
            <a:ext cx="2787941" cy="966053"/>
            <a:chOff x="-586664" y="-63500"/>
            <a:chExt cx="3717254" cy="1288072"/>
          </a:xfrm>
        </p:grpSpPr>
        <p:grpSp>
          <p:nvGrpSpPr>
            <p:cNvPr id="13" name="Group 13"/>
            <p:cNvGrpSpPr/>
            <p:nvPr/>
          </p:nvGrpSpPr>
          <p:grpSpPr>
            <a:xfrm>
              <a:off x="-586664" y="-63500"/>
              <a:ext cx="3717254" cy="1288072"/>
              <a:chOff x="-697128" y="-75457"/>
              <a:chExt cx="4417182" cy="1530605"/>
            </a:xfrm>
          </p:grpSpPr>
          <p:sp>
            <p:nvSpPr>
              <p:cNvPr id="14" name="Freeform 14"/>
              <p:cNvSpPr/>
              <p:nvPr/>
            </p:nvSpPr>
            <p:spPr>
              <a:xfrm>
                <a:off x="-697128" y="-75457"/>
                <a:ext cx="4417182" cy="1530605"/>
              </a:xfrm>
              <a:custGeom>
                <a:avLst/>
                <a:gdLst/>
                <a:ahLst/>
                <a:cxnLst/>
                <a:rect l="l" t="t" r="r" b="b"/>
                <a:pathLst>
                  <a:path w="4417181" h="1530604">
                    <a:moveTo>
                      <a:pt x="3961250" y="0"/>
                    </a:moveTo>
                    <a:lnTo>
                      <a:pt x="3605538" y="0"/>
                    </a:lnTo>
                    <a:lnTo>
                      <a:pt x="3605538" y="2154"/>
                    </a:lnTo>
                    <a:lnTo>
                      <a:pt x="911860" y="2154"/>
                    </a:lnTo>
                    <a:lnTo>
                      <a:pt x="911860" y="0"/>
                    </a:lnTo>
                    <a:lnTo>
                      <a:pt x="455930" y="0"/>
                    </a:lnTo>
                    <a:cubicBezTo>
                      <a:pt x="204470" y="0"/>
                      <a:pt x="0" y="346781"/>
                      <a:pt x="0" y="773257"/>
                    </a:cubicBezTo>
                    <a:cubicBezTo>
                      <a:pt x="0" y="1199733"/>
                      <a:pt x="204470" y="1530604"/>
                      <a:pt x="455930" y="1530604"/>
                    </a:cubicBezTo>
                    <a:lnTo>
                      <a:pt x="3961250" y="1530604"/>
                    </a:lnTo>
                    <a:cubicBezTo>
                      <a:pt x="4212711" y="1530604"/>
                      <a:pt x="4417181" y="1201887"/>
                      <a:pt x="4417181" y="775411"/>
                    </a:cubicBezTo>
                    <a:cubicBezTo>
                      <a:pt x="4417181" y="348935"/>
                      <a:pt x="4212711" y="0"/>
                      <a:pt x="3961250" y="0"/>
                    </a:cubicBezTo>
                    <a:close/>
                  </a:path>
                </a:pathLst>
              </a:custGeom>
              <a:solidFill>
                <a:srgbClr val="4C9F38"/>
              </a:solidFill>
            </p:spPr>
          </p:sp>
          <p:sp>
            <p:nvSpPr>
              <p:cNvPr id="15" name="Freeform 15"/>
              <p:cNvSpPr/>
              <p:nvPr/>
            </p:nvSpPr>
            <p:spPr>
              <a:xfrm>
                <a:off x="341630" y="385552"/>
                <a:ext cx="1808480" cy="387706"/>
              </a:xfrm>
              <a:custGeom>
                <a:avLst/>
                <a:gdLst/>
                <a:ahLst/>
                <a:cxnLst/>
                <a:rect l="l" t="t" r="r" b="b"/>
                <a:pathLst>
                  <a:path w="1808480" h="387706">
                    <a:moveTo>
                      <a:pt x="1695450" y="0"/>
                    </a:moveTo>
                    <a:lnTo>
                      <a:pt x="114300" y="0"/>
                    </a:lnTo>
                    <a:cubicBezTo>
                      <a:pt x="50800" y="0"/>
                      <a:pt x="0" y="86156"/>
                      <a:pt x="0" y="193852"/>
                    </a:cubicBezTo>
                    <a:cubicBezTo>
                      <a:pt x="0" y="301548"/>
                      <a:pt x="50800" y="387705"/>
                      <a:pt x="114300" y="387705"/>
                    </a:cubicBezTo>
                    <a:lnTo>
                      <a:pt x="570230" y="387705"/>
                    </a:lnTo>
                    <a:lnTo>
                      <a:pt x="570230" y="385551"/>
                    </a:lnTo>
                    <a:lnTo>
                      <a:pt x="1694180" y="385551"/>
                    </a:lnTo>
                    <a:cubicBezTo>
                      <a:pt x="1757680" y="385551"/>
                      <a:pt x="1808480" y="299394"/>
                      <a:pt x="1808480" y="191698"/>
                    </a:cubicBezTo>
                    <a:cubicBezTo>
                      <a:pt x="1808480" y="84002"/>
                      <a:pt x="1757680" y="0"/>
                      <a:pt x="1695450" y="0"/>
                    </a:cubicBezTo>
                    <a:close/>
                  </a:path>
                </a:pathLst>
              </a:custGeom>
              <a:solidFill>
                <a:srgbClr val="4C9F38"/>
              </a:solidFill>
            </p:spPr>
          </p:sp>
        </p:grpSp>
        <p:sp>
          <p:nvSpPr>
            <p:cNvPr id="16" name="TextBox 16"/>
            <p:cNvSpPr txBox="1"/>
            <p:nvPr/>
          </p:nvSpPr>
          <p:spPr>
            <a:xfrm>
              <a:off x="-95277" y="142731"/>
              <a:ext cx="2842352" cy="1016000"/>
            </a:xfrm>
            <a:prstGeom prst="rect">
              <a:avLst/>
            </a:prstGeom>
          </p:spPr>
          <p:txBody>
            <a:bodyPr lIns="0" tIns="0" rIns="0" bIns="0" rtlCol="0" anchor="t">
              <a:spAutoFit/>
            </a:bodyPr>
            <a:lstStyle/>
            <a:p>
              <a:pPr algn="ctr">
                <a:lnSpc>
                  <a:spcPts val="2999"/>
                </a:lnSpc>
              </a:pPr>
              <a:r>
                <a:rPr lang="en-US" sz="2499" dirty="0">
                  <a:solidFill>
                    <a:srgbClr val="FFFFFF"/>
                  </a:solidFill>
                  <a:latin typeface="HK Grotesk Medium Bold"/>
                </a:rPr>
                <a:t>APPALACHIAN PEOPLE</a:t>
              </a:r>
            </a:p>
          </p:txBody>
        </p:sp>
      </p:grpSp>
      <p:sp>
        <p:nvSpPr>
          <p:cNvPr id="17" name="TextBox 17"/>
          <p:cNvSpPr txBox="1"/>
          <p:nvPr/>
        </p:nvSpPr>
        <p:spPr>
          <a:xfrm>
            <a:off x="9871633" y="6275832"/>
            <a:ext cx="8118859" cy="307784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HK Grotesk Light"/>
              </a:rPr>
              <a:t>Cancer diagnoses 10% higher, COPD 27% higher, stroke 14% higher and diabetes is 11% higher than national rate.</a:t>
            </a:r>
          </a:p>
          <a:p>
            <a:pPr marL="539749" lvl="1" indent="-269875">
              <a:lnSpc>
                <a:spcPts val="3499"/>
              </a:lnSpc>
              <a:buFont typeface="Arial"/>
              <a:buChar char="•"/>
            </a:pPr>
            <a:r>
              <a:rPr lang="en-US" sz="2499">
                <a:solidFill>
                  <a:srgbClr val="FFFFFF"/>
                </a:solidFill>
                <a:latin typeface="HK Grotesk Light"/>
              </a:rPr>
              <a:t>Suicide rate 17% higher than national average.</a:t>
            </a:r>
          </a:p>
          <a:p>
            <a:pPr marL="539750" lvl="1" indent="-269875">
              <a:lnSpc>
                <a:spcPts val="3499"/>
              </a:lnSpc>
              <a:buFont typeface="Arial"/>
              <a:buChar char="•"/>
            </a:pPr>
            <a:r>
              <a:rPr lang="en-US" sz="2499">
                <a:solidFill>
                  <a:srgbClr val="FFFFFF"/>
                </a:solidFill>
                <a:latin typeface="HK Grotesk Light"/>
              </a:rPr>
              <a:t>Isolated/mountainous terrain limit access to care, Appalachia has 35-50% fewer mental health care providers than the national average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sp>
        <p:nvSpPr>
          <p:cNvPr id="2" name="TextBox 2"/>
          <p:cNvSpPr txBox="1"/>
          <p:nvPr/>
        </p:nvSpPr>
        <p:spPr>
          <a:xfrm>
            <a:off x="1028700" y="3546082"/>
            <a:ext cx="5613876" cy="1950720"/>
          </a:xfrm>
          <a:prstGeom prst="rect">
            <a:avLst/>
          </a:prstGeom>
        </p:spPr>
        <p:txBody>
          <a:bodyPr lIns="0" tIns="0" rIns="0" bIns="0" rtlCol="0" anchor="t">
            <a:spAutoFit/>
          </a:bodyPr>
          <a:lstStyle/>
          <a:p>
            <a:pPr>
              <a:lnSpc>
                <a:spcPts val="7680"/>
              </a:lnSpc>
            </a:pPr>
            <a:r>
              <a:rPr lang="en-US" sz="6399">
                <a:solidFill>
                  <a:srgbClr val="FFFFFF"/>
                </a:solidFill>
                <a:latin typeface="HK Grotesk Medium"/>
              </a:rPr>
              <a:t>Why Does DEI Matter?</a:t>
            </a:r>
          </a:p>
        </p:txBody>
      </p:sp>
      <p:grpSp>
        <p:nvGrpSpPr>
          <p:cNvPr id="3" name="Group 3"/>
          <p:cNvGrpSpPr/>
          <p:nvPr/>
        </p:nvGrpSpPr>
        <p:grpSpPr>
          <a:xfrm>
            <a:off x="7413876" y="2379661"/>
            <a:ext cx="9958195" cy="5527677"/>
            <a:chOff x="0" y="0"/>
            <a:chExt cx="13277593" cy="7370236"/>
          </a:xfrm>
        </p:grpSpPr>
        <p:sp>
          <p:nvSpPr>
            <p:cNvPr id="4" name="TextBox 4"/>
            <p:cNvSpPr txBox="1"/>
            <p:nvPr/>
          </p:nvSpPr>
          <p:spPr>
            <a:xfrm>
              <a:off x="0" y="-76200"/>
              <a:ext cx="13277593" cy="804020"/>
            </a:xfrm>
            <a:prstGeom prst="rect">
              <a:avLst/>
            </a:prstGeom>
          </p:spPr>
          <p:txBody>
            <a:bodyPr lIns="0" tIns="0" rIns="0" bIns="0" rtlCol="0" anchor="t">
              <a:spAutoFit/>
            </a:bodyPr>
            <a:lstStyle/>
            <a:p>
              <a:pPr>
                <a:lnSpc>
                  <a:spcPts val="5016"/>
                </a:lnSpc>
              </a:pPr>
              <a:r>
                <a:rPr lang="en-US" sz="3583">
                  <a:solidFill>
                    <a:srgbClr val="FFFFFF"/>
                  </a:solidFill>
                  <a:latin typeface="HK Grotesk Light"/>
                </a:rPr>
                <a:t>Diversity is a key driver of innovation.</a:t>
              </a:r>
            </a:p>
          </p:txBody>
        </p:sp>
        <p:sp>
          <p:nvSpPr>
            <p:cNvPr id="5" name="TextBox 5"/>
            <p:cNvSpPr txBox="1"/>
            <p:nvPr/>
          </p:nvSpPr>
          <p:spPr>
            <a:xfrm>
              <a:off x="0" y="1971258"/>
              <a:ext cx="13277593" cy="804020"/>
            </a:xfrm>
            <a:prstGeom prst="rect">
              <a:avLst/>
            </a:prstGeom>
          </p:spPr>
          <p:txBody>
            <a:bodyPr lIns="0" tIns="0" rIns="0" bIns="0" rtlCol="0" anchor="t">
              <a:spAutoFit/>
            </a:bodyPr>
            <a:lstStyle/>
            <a:p>
              <a:pPr>
                <a:lnSpc>
                  <a:spcPts val="5016"/>
                </a:lnSpc>
              </a:pPr>
              <a:r>
                <a:rPr lang="en-US" sz="3583">
                  <a:solidFill>
                    <a:srgbClr val="FFFFFF"/>
                  </a:solidFill>
                  <a:latin typeface="HK Grotesk Light"/>
                </a:rPr>
                <a:t>Diverse and inclusive workforces attract top talent.</a:t>
              </a:r>
            </a:p>
          </p:txBody>
        </p:sp>
        <p:sp>
          <p:nvSpPr>
            <p:cNvPr id="6" name="TextBox 6"/>
            <p:cNvSpPr txBox="1"/>
            <p:nvPr/>
          </p:nvSpPr>
          <p:spPr>
            <a:xfrm>
              <a:off x="0" y="4018716"/>
              <a:ext cx="13277593" cy="3351520"/>
            </a:xfrm>
            <a:prstGeom prst="rect">
              <a:avLst/>
            </a:prstGeom>
          </p:spPr>
          <p:txBody>
            <a:bodyPr lIns="0" tIns="0" rIns="0" bIns="0" rtlCol="0" anchor="t">
              <a:spAutoFit/>
            </a:bodyPr>
            <a:lstStyle/>
            <a:p>
              <a:pPr>
                <a:lnSpc>
                  <a:spcPts val="5016"/>
                </a:lnSpc>
              </a:pPr>
              <a:r>
                <a:rPr lang="en-US" sz="3583">
                  <a:solidFill>
                    <a:srgbClr val="FFFFFF"/>
                  </a:solidFill>
                  <a:latin typeface="HK Grotesk Light"/>
                </a:rPr>
                <a:t>DEI goes beyond race and gender; many modern organizations are seeking diversity in areas of disability, age, gender identity/expression, sexual orientation, and socio-economic background</a:t>
              </a:r>
            </a:p>
          </p:txBody>
        </p:sp>
      </p:grpSp>
      <p:sp>
        <p:nvSpPr>
          <p:cNvPr id="7" name="AutoShape 7"/>
          <p:cNvSpPr/>
          <p:nvPr/>
        </p:nvSpPr>
        <p:spPr>
          <a:xfrm>
            <a:off x="0" y="8595693"/>
            <a:ext cx="18288000" cy="1700832"/>
          </a:xfrm>
          <a:prstGeom prst="rect">
            <a:avLst/>
          </a:prstGeom>
          <a:solidFill>
            <a:srgbClr val="4C9F38">
              <a:alpha val="47843"/>
            </a:srgbClr>
          </a:solidFill>
        </p:spPr>
      </p:sp>
      <p:pic>
        <p:nvPicPr>
          <p:cNvPr id="8" name="Picture 8"/>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6590484" y="8586168"/>
            <a:ext cx="1697516" cy="1697516"/>
          </a:xfrm>
          <a:prstGeom prst="rect">
            <a:avLst/>
          </a:prstGeom>
        </p:spPr>
      </p:pic>
      <p:pic>
        <p:nvPicPr>
          <p:cNvPr id="9" name="Picture 9"/>
          <p:cNvPicPr>
            <a:picLocks noChangeAspect="1"/>
          </p:cNvPicPr>
          <p:nvPr/>
        </p:nvPicPr>
        <p:blipFill>
          <a:blip r:embed="rId4">
            <a:alphaModFix amt="16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82431" y="8586168"/>
            <a:ext cx="1663739" cy="1663739"/>
          </a:xfrm>
          <a:prstGeom prst="rect">
            <a:avLst/>
          </a:prstGeom>
        </p:spPr>
      </p:pic>
      <p:pic>
        <p:nvPicPr>
          <p:cNvPr id="10" name="Picture 10"/>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8719835" y="9010547"/>
            <a:ext cx="1697516" cy="848758"/>
          </a:xfrm>
          <a:prstGeom prst="rect">
            <a:avLst/>
          </a:prstGeom>
        </p:spPr>
      </p:pic>
      <p:pic>
        <p:nvPicPr>
          <p:cNvPr id="11" name="Picture 11"/>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7870649" y="9010547"/>
            <a:ext cx="1697516" cy="848758"/>
          </a:xfrm>
          <a:prstGeom prst="rect">
            <a:avLst/>
          </a:prstGeom>
        </p:spPr>
      </p:pic>
      <p:pic>
        <p:nvPicPr>
          <p:cNvPr id="12" name="Picture 12"/>
          <p:cNvPicPr>
            <a:picLocks noChangeAspect="1"/>
          </p:cNvPicPr>
          <p:nvPr/>
        </p:nvPicPr>
        <p:blipFill>
          <a:blip r:embed="rId8">
            <a:alphaModFix amt="16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32723" y="8586168"/>
            <a:ext cx="1762305" cy="1762305"/>
          </a:xfrm>
          <a:prstGeom prst="rect">
            <a:avLst/>
          </a:prstGeom>
        </p:spPr>
      </p:pic>
      <p:pic>
        <p:nvPicPr>
          <p:cNvPr id="13" name="Picture 13"/>
          <p:cNvPicPr>
            <a:picLocks noChangeAspect="1"/>
          </p:cNvPicPr>
          <p:nvPr/>
        </p:nvPicPr>
        <p:blipFill>
          <a:blip r:embed="rId10"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828178" y="8586168"/>
            <a:ext cx="1762305" cy="1762305"/>
          </a:xfrm>
          <a:prstGeom prst="rect">
            <a:avLst/>
          </a:prstGeom>
        </p:spPr>
      </p:pic>
      <p:pic>
        <p:nvPicPr>
          <p:cNvPr id="14" name="Picture 14"/>
          <p:cNvPicPr>
            <a:picLocks noChangeAspect="1"/>
          </p:cNvPicPr>
          <p:nvPr/>
        </p:nvPicPr>
        <p:blipFill>
          <a:blip r:embed="rId12">
            <a:alphaModFix amt="16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90488" y="8587826"/>
            <a:ext cx="1762305" cy="1762305"/>
          </a:xfrm>
          <a:prstGeom prst="rect">
            <a:avLst/>
          </a:prstGeom>
        </p:spPr>
      </p:pic>
      <p:pic>
        <p:nvPicPr>
          <p:cNvPr id="15" name="Picture 15"/>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92972" y="8597351"/>
            <a:ext cx="1697516" cy="1697516"/>
          </a:xfrm>
          <a:prstGeom prst="rect">
            <a:avLst/>
          </a:prstGeom>
        </p:spPr>
      </p:pic>
      <p:sp>
        <p:nvSpPr>
          <p:cNvPr id="16" name="AutoShape 16"/>
          <p:cNvSpPr/>
          <p:nvPr/>
        </p:nvSpPr>
        <p:spPr>
          <a:xfrm>
            <a:off x="13452793" y="9479092"/>
            <a:ext cx="1366959" cy="307422"/>
          </a:xfrm>
          <a:prstGeom prst="rect">
            <a:avLst/>
          </a:prstGeom>
          <a:solidFill>
            <a:srgbClr val="FFFFFF">
              <a:alpha val="15686"/>
            </a:srgbClr>
          </a:solidFill>
        </p:spPr>
      </p:sp>
      <p:sp>
        <p:nvSpPr>
          <p:cNvPr id="17" name="AutoShape 17"/>
          <p:cNvSpPr/>
          <p:nvPr/>
        </p:nvSpPr>
        <p:spPr>
          <a:xfrm>
            <a:off x="2346170" y="8603194"/>
            <a:ext cx="1658020" cy="1666780"/>
          </a:xfrm>
          <a:prstGeom prst="rect">
            <a:avLst/>
          </a:prstGeom>
          <a:solidFill>
            <a:srgbClr val="FFFFFF">
              <a:alpha val="15686"/>
            </a:srgbClr>
          </a:solidFill>
        </p:spPr>
      </p:sp>
      <p:sp>
        <p:nvSpPr>
          <p:cNvPr id="18" name="AutoShape 18"/>
          <p:cNvSpPr/>
          <p:nvPr/>
        </p:nvSpPr>
        <p:spPr>
          <a:xfrm>
            <a:off x="2821948" y="9121157"/>
            <a:ext cx="686146" cy="630854"/>
          </a:xfrm>
          <a:prstGeom prst="rect">
            <a:avLst/>
          </a:prstGeom>
          <a:solidFill>
            <a:srgbClr val="4C9F38">
              <a:alpha val="67843"/>
            </a:srgbClr>
          </a:solidFill>
        </p:spPr>
      </p:sp>
      <p:pic>
        <p:nvPicPr>
          <p:cNvPr id="19" name="Picture 19"/>
          <p:cNvPicPr>
            <a:picLocks noChangeAspect="1"/>
          </p:cNvPicPr>
          <p:nvPr/>
        </p:nvPicPr>
        <p:blipFill>
          <a:blip r:embed="rId14"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37157" y="8609037"/>
            <a:ext cx="1700832" cy="1700832"/>
          </a:xfrm>
          <a:prstGeom prst="rect">
            <a:avLst/>
          </a:prstGeom>
        </p:spPr>
      </p:pic>
      <p:pic>
        <p:nvPicPr>
          <p:cNvPr id="20" name="Picture 20"/>
          <p:cNvPicPr>
            <a:picLocks noChangeAspect="1"/>
          </p:cNvPicPr>
          <p:nvPr/>
        </p:nvPicPr>
        <p:blipFill>
          <a:blip r:embed="rId16" cstate="print">
            <a:alphaModFix amt="18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737989" y="8586168"/>
            <a:ext cx="832929" cy="1663739"/>
          </a:xfrm>
          <a:prstGeom prst="rect">
            <a:avLst/>
          </a:prstGeom>
        </p:spPr>
      </p:pic>
      <p:sp>
        <p:nvSpPr>
          <p:cNvPr id="21" name="AutoShape 21"/>
          <p:cNvSpPr/>
          <p:nvPr/>
        </p:nvSpPr>
        <p:spPr>
          <a:xfrm>
            <a:off x="-9525" y="8586168"/>
            <a:ext cx="686146" cy="743120"/>
          </a:xfrm>
          <a:prstGeom prst="rect">
            <a:avLst/>
          </a:prstGeom>
          <a:solidFill>
            <a:srgbClr val="FFFFFF">
              <a:alpha val="15686"/>
            </a:srgbClr>
          </a:solidFill>
        </p:spPr>
      </p:sp>
      <p:pic>
        <p:nvPicPr>
          <p:cNvPr id="22" name="Picture 22"/>
          <p:cNvPicPr>
            <a:picLocks noChangeAspect="1"/>
          </p:cNvPicPr>
          <p:nvPr/>
        </p:nvPicPr>
        <p:blipFill>
          <a:blip r:embed="rId18"/>
          <a:srcRect t="19922" b="15567"/>
          <a:stretch>
            <a:fillRect/>
          </a:stretch>
        </p:blipFill>
        <p:spPr>
          <a:xfrm>
            <a:off x="1028700" y="790021"/>
            <a:ext cx="2657754" cy="1714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C45F"/>
        </a:solidFill>
        <a:effectLst/>
      </p:bgPr>
    </p:bg>
    <p:spTree>
      <p:nvGrpSpPr>
        <p:cNvPr id="1" name=""/>
        <p:cNvGrpSpPr/>
        <p:nvPr/>
      </p:nvGrpSpPr>
      <p:grpSpPr>
        <a:xfrm>
          <a:off x="0" y="0"/>
          <a:ext cx="0" cy="0"/>
          <a:chOff x="0" y="0"/>
          <a:chExt cx="0" cy="0"/>
        </a:xfrm>
      </p:grpSpPr>
      <p:sp>
        <p:nvSpPr>
          <p:cNvPr id="2" name="TextBox 2"/>
          <p:cNvSpPr txBox="1"/>
          <p:nvPr/>
        </p:nvSpPr>
        <p:spPr>
          <a:xfrm>
            <a:off x="1028700" y="3680460"/>
            <a:ext cx="5613876" cy="2926080"/>
          </a:xfrm>
          <a:prstGeom prst="rect">
            <a:avLst/>
          </a:prstGeom>
        </p:spPr>
        <p:txBody>
          <a:bodyPr lIns="0" tIns="0" rIns="0" bIns="0" rtlCol="0" anchor="t">
            <a:spAutoFit/>
          </a:bodyPr>
          <a:lstStyle/>
          <a:p>
            <a:pPr>
              <a:lnSpc>
                <a:spcPts val="7680"/>
              </a:lnSpc>
            </a:pPr>
            <a:r>
              <a:rPr lang="en-US" sz="6399">
                <a:solidFill>
                  <a:srgbClr val="FFFFFF"/>
                </a:solidFill>
                <a:latin typeface="HK Grotesk Medium"/>
              </a:rPr>
              <a:t>Why Does Well-Being Matter?</a:t>
            </a:r>
          </a:p>
        </p:txBody>
      </p:sp>
      <p:grpSp>
        <p:nvGrpSpPr>
          <p:cNvPr id="3" name="Group 3"/>
          <p:cNvGrpSpPr/>
          <p:nvPr/>
        </p:nvGrpSpPr>
        <p:grpSpPr>
          <a:xfrm>
            <a:off x="8719407" y="2974448"/>
            <a:ext cx="7615310" cy="4338104"/>
            <a:chOff x="0" y="0"/>
            <a:chExt cx="10153747" cy="5784139"/>
          </a:xfrm>
        </p:grpSpPr>
        <p:sp>
          <p:nvSpPr>
            <p:cNvPr id="4" name="TextBox 4"/>
            <p:cNvSpPr txBox="1"/>
            <p:nvPr/>
          </p:nvSpPr>
          <p:spPr>
            <a:xfrm>
              <a:off x="0" y="-95250"/>
              <a:ext cx="10153747" cy="968160"/>
            </a:xfrm>
            <a:prstGeom prst="rect">
              <a:avLst/>
            </a:prstGeom>
          </p:spPr>
          <p:txBody>
            <a:bodyPr lIns="0" tIns="0" rIns="0" bIns="0" rtlCol="0" anchor="t">
              <a:spAutoFit/>
            </a:bodyPr>
            <a:lstStyle/>
            <a:p>
              <a:pPr>
                <a:lnSpc>
                  <a:spcPts val="6016"/>
                </a:lnSpc>
              </a:pPr>
              <a:r>
                <a:rPr lang="en-US" sz="4297">
                  <a:solidFill>
                    <a:srgbClr val="FFFFFF"/>
                  </a:solidFill>
                  <a:latin typeface="HK Grotesk Light"/>
                </a:rPr>
                <a:t>Good for business.</a:t>
              </a:r>
            </a:p>
          </p:txBody>
        </p:sp>
        <p:sp>
          <p:nvSpPr>
            <p:cNvPr id="5" name="TextBox 5"/>
            <p:cNvSpPr txBox="1"/>
            <p:nvPr/>
          </p:nvSpPr>
          <p:spPr>
            <a:xfrm>
              <a:off x="0" y="2360365"/>
              <a:ext cx="10153747" cy="968160"/>
            </a:xfrm>
            <a:prstGeom prst="rect">
              <a:avLst/>
            </a:prstGeom>
          </p:spPr>
          <p:txBody>
            <a:bodyPr lIns="0" tIns="0" rIns="0" bIns="0" rtlCol="0" anchor="t">
              <a:spAutoFit/>
            </a:bodyPr>
            <a:lstStyle/>
            <a:p>
              <a:pPr>
                <a:lnSpc>
                  <a:spcPts val="6016"/>
                </a:lnSpc>
              </a:pPr>
              <a:r>
                <a:rPr lang="en-US" sz="4297">
                  <a:solidFill>
                    <a:srgbClr val="FFFFFF"/>
                  </a:solidFill>
                  <a:latin typeface="HK Grotesk Light"/>
                </a:rPr>
                <a:t>Good for clients.</a:t>
              </a:r>
            </a:p>
          </p:txBody>
        </p:sp>
        <p:sp>
          <p:nvSpPr>
            <p:cNvPr id="6" name="TextBox 6"/>
            <p:cNvSpPr txBox="1"/>
            <p:nvPr/>
          </p:nvSpPr>
          <p:spPr>
            <a:xfrm>
              <a:off x="0" y="4815979"/>
              <a:ext cx="10153747" cy="968160"/>
            </a:xfrm>
            <a:prstGeom prst="rect">
              <a:avLst/>
            </a:prstGeom>
          </p:spPr>
          <p:txBody>
            <a:bodyPr lIns="0" tIns="0" rIns="0" bIns="0" rtlCol="0" anchor="t">
              <a:spAutoFit/>
            </a:bodyPr>
            <a:lstStyle/>
            <a:p>
              <a:pPr>
                <a:lnSpc>
                  <a:spcPts val="6016"/>
                </a:lnSpc>
              </a:pPr>
              <a:r>
                <a:rPr lang="en-US" sz="4297">
                  <a:solidFill>
                    <a:srgbClr val="FFFFFF"/>
                  </a:solidFill>
                  <a:latin typeface="HK Grotesk Light"/>
                </a:rPr>
                <a:t>The right thing to do.</a:t>
              </a:r>
            </a:p>
          </p:txBody>
        </p:sp>
      </p:grpSp>
      <p:sp>
        <p:nvSpPr>
          <p:cNvPr id="7" name="AutoShape 7"/>
          <p:cNvSpPr/>
          <p:nvPr/>
        </p:nvSpPr>
        <p:spPr>
          <a:xfrm>
            <a:off x="0" y="8595693"/>
            <a:ext cx="18288000" cy="1700832"/>
          </a:xfrm>
          <a:prstGeom prst="rect">
            <a:avLst/>
          </a:prstGeom>
          <a:solidFill>
            <a:srgbClr val="4C9F38">
              <a:alpha val="47843"/>
            </a:srgbClr>
          </a:solidFill>
        </p:spPr>
      </p:sp>
      <p:pic>
        <p:nvPicPr>
          <p:cNvPr id="8" name="Picture 8"/>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6590484" y="8586168"/>
            <a:ext cx="1697516" cy="1697516"/>
          </a:xfrm>
          <a:prstGeom prst="rect">
            <a:avLst/>
          </a:prstGeom>
        </p:spPr>
      </p:pic>
      <p:pic>
        <p:nvPicPr>
          <p:cNvPr id="9" name="Picture 9"/>
          <p:cNvPicPr>
            <a:picLocks noChangeAspect="1"/>
          </p:cNvPicPr>
          <p:nvPr/>
        </p:nvPicPr>
        <p:blipFill>
          <a:blip r:embed="rId4">
            <a:alphaModFix amt="16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82431" y="8586168"/>
            <a:ext cx="1663739" cy="1663739"/>
          </a:xfrm>
          <a:prstGeom prst="rect">
            <a:avLst/>
          </a:prstGeom>
        </p:spPr>
      </p:pic>
      <p:pic>
        <p:nvPicPr>
          <p:cNvPr id="10" name="Picture 10"/>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8719835" y="9010547"/>
            <a:ext cx="1697516" cy="848758"/>
          </a:xfrm>
          <a:prstGeom prst="rect">
            <a:avLst/>
          </a:prstGeom>
        </p:spPr>
      </p:pic>
      <p:pic>
        <p:nvPicPr>
          <p:cNvPr id="11" name="Picture 11"/>
          <p:cNvPicPr>
            <a:picLocks noChangeAspect="1"/>
          </p:cNvPicPr>
          <p:nvPr/>
        </p:nvPicPr>
        <p:blipFill>
          <a:blip r:embed="rId6"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7870649" y="9010547"/>
            <a:ext cx="1697516" cy="848758"/>
          </a:xfrm>
          <a:prstGeom prst="rect">
            <a:avLst/>
          </a:prstGeom>
        </p:spPr>
      </p:pic>
      <p:pic>
        <p:nvPicPr>
          <p:cNvPr id="12" name="Picture 12"/>
          <p:cNvPicPr>
            <a:picLocks noChangeAspect="1"/>
          </p:cNvPicPr>
          <p:nvPr/>
        </p:nvPicPr>
        <p:blipFill>
          <a:blip r:embed="rId8">
            <a:alphaModFix amt="16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32723" y="8586168"/>
            <a:ext cx="1762305" cy="1762305"/>
          </a:xfrm>
          <a:prstGeom prst="rect">
            <a:avLst/>
          </a:prstGeom>
        </p:spPr>
      </p:pic>
      <p:pic>
        <p:nvPicPr>
          <p:cNvPr id="13" name="Picture 13"/>
          <p:cNvPicPr>
            <a:picLocks noChangeAspect="1"/>
          </p:cNvPicPr>
          <p:nvPr/>
        </p:nvPicPr>
        <p:blipFill>
          <a:blip r:embed="rId10"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828178" y="8586168"/>
            <a:ext cx="1762305" cy="1762305"/>
          </a:xfrm>
          <a:prstGeom prst="rect">
            <a:avLst/>
          </a:prstGeom>
        </p:spPr>
      </p:pic>
      <p:pic>
        <p:nvPicPr>
          <p:cNvPr id="14" name="Picture 14"/>
          <p:cNvPicPr>
            <a:picLocks noChangeAspect="1"/>
          </p:cNvPicPr>
          <p:nvPr/>
        </p:nvPicPr>
        <p:blipFill>
          <a:blip r:embed="rId12">
            <a:alphaModFix amt="16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90488" y="8587826"/>
            <a:ext cx="1762305" cy="1762305"/>
          </a:xfrm>
          <a:prstGeom prst="rect">
            <a:avLst/>
          </a:prstGeom>
        </p:spPr>
      </p:pic>
      <p:pic>
        <p:nvPicPr>
          <p:cNvPr id="15" name="Picture 15"/>
          <p:cNvPicPr>
            <a:picLocks noChangeAspect="1"/>
          </p:cNvPicPr>
          <p:nvPr/>
        </p:nvPicPr>
        <p:blipFill>
          <a:blip r:embed="rId2">
            <a:alphaModFix amt="1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92972" y="8597351"/>
            <a:ext cx="1697516" cy="1697516"/>
          </a:xfrm>
          <a:prstGeom prst="rect">
            <a:avLst/>
          </a:prstGeom>
        </p:spPr>
      </p:pic>
      <p:sp>
        <p:nvSpPr>
          <p:cNvPr id="16" name="AutoShape 16"/>
          <p:cNvSpPr/>
          <p:nvPr/>
        </p:nvSpPr>
        <p:spPr>
          <a:xfrm>
            <a:off x="13452793" y="9479092"/>
            <a:ext cx="1366959" cy="307422"/>
          </a:xfrm>
          <a:prstGeom prst="rect">
            <a:avLst/>
          </a:prstGeom>
          <a:solidFill>
            <a:srgbClr val="FFFFFF">
              <a:alpha val="15686"/>
            </a:srgbClr>
          </a:solidFill>
        </p:spPr>
      </p:sp>
      <p:sp>
        <p:nvSpPr>
          <p:cNvPr id="17" name="AutoShape 17"/>
          <p:cNvSpPr/>
          <p:nvPr/>
        </p:nvSpPr>
        <p:spPr>
          <a:xfrm>
            <a:off x="2346170" y="8603194"/>
            <a:ext cx="1658020" cy="1666780"/>
          </a:xfrm>
          <a:prstGeom prst="rect">
            <a:avLst/>
          </a:prstGeom>
          <a:solidFill>
            <a:srgbClr val="FFFFFF">
              <a:alpha val="15686"/>
            </a:srgbClr>
          </a:solidFill>
        </p:spPr>
      </p:sp>
      <p:sp>
        <p:nvSpPr>
          <p:cNvPr id="18" name="AutoShape 18"/>
          <p:cNvSpPr/>
          <p:nvPr/>
        </p:nvSpPr>
        <p:spPr>
          <a:xfrm>
            <a:off x="2821948" y="9121157"/>
            <a:ext cx="686146" cy="630854"/>
          </a:xfrm>
          <a:prstGeom prst="rect">
            <a:avLst/>
          </a:prstGeom>
          <a:solidFill>
            <a:srgbClr val="4C9F38">
              <a:alpha val="67843"/>
            </a:srgbClr>
          </a:solidFill>
        </p:spPr>
      </p:sp>
      <p:pic>
        <p:nvPicPr>
          <p:cNvPr id="19" name="Picture 19"/>
          <p:cNvPicPr>
            <a:picLocks noChangeAspect="1"/>
          </p:cNvPicPr>
          <p:nvPr/>
        </p:nvPicPr>
        <p:blipFill>
          <a:blip r:embed="rId14" cstate="print">
            <a:alphaModFix amt="16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37157" y="8609037"/>
            <a:ext cx="1700832" cy="1700832"/>
          </a:xfrm>
          <a:prstGeom prst="rect">
            <a:avLst/>
          </a:prstGeom>
        </p:spPr>
      </p:pic>
      <p:pic>
        <p:nvPicPr>
          <p:cNvPr id="20" name="Picture 20"/>
          <p:cNvPicPr>
            <a:picLocks noChangeAspect="1"/>
          </p:cNvPicPr>
          <p:nvPr/>
        </p:nvPicPr>
        <p:blipFill>
          <a:blip r:embed="rId16" cstate="print">
            <a:alphaModFix amt="18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737989" y="8586168"/>
            <a:ext cx="832929" cy="1663739"/>
          </a:xfrm>
          <a:prstGeom prst="rect">
            <a:avLst/>
          </a:prstGeom>
        </p:spPr>
      </p:pic>
      <p:sp>
        <p:nvSpPr>
          <p:cNvPr id="21" name="AutoShape 21"/>
          <p:cNvSpPr/>
          <p:nvPr/>
        </p:nvSpPr>
        <p:spPr>
          <a:xfrm>
            <a:off x="-9525" y="8586168"/>
            <a:ext cx="686146" cy="743120"/>
          </a:xfrm>
          <a:prstGeom prst="rect">
            <a:avLst/>
          </a:prstGeom>
          <a:solidFill>
            <a:srgbClr val="FFFFFF">
              <a:alpha val="15686"/>
            </a:srgbClr>
          </a:solidFill>
        </p:spPr>
      </p:sp>
      <p:pic>
        <p:nvPicPr>
          <p:cNvPr id="22" name="Picture 22"/>
          <p:cNvPicPr>
            <a:picLocks noChangeAspect="1"/>
          </p:cNvPicPr>
          <p:nvPr/>
        </p:nvPicPr>
        <p:blipFill>
          <a:blip r:embed="rId18"/>
          <a:srcRect t="19922" b="15567"/>
          <a:stretch>
            <a:fillRect/>
          </a:stretch>
        </p:blipFill>
        <p:spPr>
          <a:xfrm>
            <a:off x="1028700" y="790021"/>
            <a:ext cx="2657754" cy="17145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707</Words>
  <Application>Microsoft Office PowerPoint</Application>
  <PresentationFormat>Custom</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HK Grotesk Medium Bold</vt:lpstr>
      <vt:lpstr>HK Grotesk Light</vt:lpstr>
      <vt:lpstr>Arial</vt:lpstr>
      <vt:lpstr>HK Grotesk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Need and Use of VJLAP Services</dc:title>
  <dc:creator>Janet Vancuyk</dc:creator>
  <cp:lastModifiedBy>Janet Vancuyk</cp:lastModifiedBy>
  <cp:revision>3</cp:revision>
  <dcterms:created xsi:type="dcterms:W3CDTF">2006-08-16T00:00:00Z</dcterms:created>
  <dcterms:modified xsi:type="dcterms:W3CDTF">2021-09-18T11:00:22Z</dcterms:modified>
  <dc:identifier>DAEqFmrI70U</dc:identifier>
</cp:coreProperties>
</file>