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256" r:id="rId2"/>
    <p:sldId id="275" r:id="rId3"/>
    <p:sldId id="261" r:id="rId4"/>
    <p:sldId id="258" r:id="rId5"/>
    <p:sldId id="263" r:id="rId6"/>
    <p:sldId id="295" r:id="rId7"/>
    <p:sldId id="296" r:id="rId8"/>
    <p:sldId id="264" r:id="rId9"/>
    <p:sldId id="279" r:id="rId10"/>
    <p:sldId id="267" r:id="rId11"/>
    <p:sldId id="268" r:id="rId12"/>
    <p:sldId id="280" r:id="rId13"/>
    <p:sldId id="270" r:id="rId14"/>
    <p:sldId id="272" r:id="rId15"/>
    <p:sldId id="273" r:id="rId16"/>
    <p:sldId id="266" r:id="rId17"/>
    <p:sldId id="257" r:id="rId18"/>
    <p:sldId id="297" r:id="rId19"/>
    <p:sldId id="292" r:id="rId20"/>
    <p:sldId id="286" r:id="rId21"/>
    <p:sldId id="287" r:id="rId22"/>
    <p:sldId id="288" r:id="rId23"/>
    <p:sldId id="299" r:id="rId24"/>
    <p:sldId id="293" r:id="rId25"/>
    <p:sldId id="29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29B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2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FE45A-C1B3-460D-82C1-8C18F2B2A79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DDFD9-BD13-48D0-A1EC-29B3BF46D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A905D-12B5-4BCA-A39E-933BC3C54C80}" type="slidenum">
              <a:rPr lang="en-US" smtClean="0"/>
              <a:t>23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Virginia Judges and Lawyers Assistance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vjlap.org/events/2021-05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991892"/>
            <a:ext cx="7593705" cy="330113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Lawyer Wellness; How to 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Identify &amp; Get </a:t>
            </a:r>
            <a:r>
              <a:rPr lang="en-US" sz="5400" dirty="0">
                <a:solidFill>
                  <a:schemeClr val="bg1"/>
                </a:solidFill>
                <a:latin typeface="Garamond" panose="02020404030301010803" pitchFamily="18" charset="0"/>
              </a:rPr>
              <a:t>H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elp 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anaging 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</a:t>
            </a:r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tress &amp; Anxiety</a:t>
            </a:r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708" y="1285922"/>
            <a:ext cx="3138510" cy="313851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May 3, 2021</a:t>
            </a:r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1" y="1123837"/>
            <a:ext cx="3146156" cy="46011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aramond" panose="02020404030301010803" pitchFamily="18" charset="0"/>
              </a:rPr>
              <a:t>Self- </a:t>
            </a:r>
            <a:r>
              <a:rPr lang="en-US" sz="5400" dirty="0" smtClean="0">
                <a:latin typeface="Garamond" panose="02020404030301010803" pitchFamily="18" charset="0"/>
              </a:rPr>
              <a:t>monitoring</a:t>
            </a:r>
            <a:endParaRPr lang="en-US" sz="5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26717"/>
            <a:ext cx="7315200" cy="5210827"/>
          </a:xfrm>
        </p:spPr>
        <p:txBody>
          <a:bodyPr/>
          <a:lstStyle/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One of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most successful techniques in beginning to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identify and change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our behaviors or negative thought patterns.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specifically means paying attention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specific thought, feeling, social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interaction,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behavior.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Anticipate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experiences that could temp you to use old,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self-defeating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behaviors or thoughts.</a:t>
            </a:r>
          </a:p>
          <a:p>
            <a:pPr lvl="1"/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Prepare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to use alternate behaviors that can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substitute for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old, destructive, and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unhealthy thought patterns or behaviors.</a:t>
            </a:r>
          </a:p>
          <a:p>
            <a:pPr lvl="1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Stay in the moment, consciously </a:t>
            </a: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noticing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how well the new behavior or thought pattern is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working.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Debrief: when the situation has passed, take time 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evaluate and self-assess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how things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went (e.g., give yourself credit and grace).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26061" y="6238587"/>
            <a:ext cx="5298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Relapse 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Prevention Therapy </a:t>
            </a:r>
            <a:r>
              <a:rPr lang="en-US" sz="1200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Workbook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pp.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14-15. 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r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Terence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Gorski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Stephen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Grinstead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2010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Change your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body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posture;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get up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! 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Body check: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where do you carry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your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stress? This can be a great warning sign that your body is giving you.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Move and s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tretch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Detach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choose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relax.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“What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I control?” “Is there anything I can do differently?”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Walk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outside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even standing outside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your home or office. 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Call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someone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with whom you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check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in, someone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supportive and understanding</a:t>
            </a: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Exercise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… I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know, we can all be “too busy”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… but,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it works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! Figure out what works for you.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Plan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things to do with family and friends that have nothing to do with work.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Maintain friendships with individuals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who are in other professions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(Often,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when you get together with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co-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workers, the discussion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turns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work; and it </a:t>
            </a:r>
            <a:r>
              <a:rPr lang="en-US" sz="2200" u="sng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feels like work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).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0480" y="1123837"/>
            <a:ext cx="3099661" cy="46011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Garamond" panose="02020404030301010803" pitchFamily="18" charset="0"/>
              </a:rPr>
              <a:t>Self-monitoring</a:t>
            </a:r>
            <a:endParaRPr lang="en-US" sz="5400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775" y="5725020"/>
            <a:ext cx="144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Continued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1123837"/>
            <a:ext cx="3206663" cy="460118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Reframing Unproductive Thinking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76614"/>
            <a:ext cx="7315200" cy="5317738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Avoid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perfectionism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(difficult, bu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 not impossible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).</a:t>
            </a:r>
          </a:p>
          <a:p>
            <a:pPr lvl="1"/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thought pattern and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personal expectation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associated with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being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internally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focused, self-oriented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egocentric.</a:t>
            </a:r>
          </a:p>
          <a:p>
            <a:pPr lvl="1"/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self-centeredness is the opposite of connection with others and is associated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with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negative personal outcomes.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trait is associated with higher overall levels of anxiety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burnout, substance use, and unhealthy coping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skills and habits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Avoid thinking “What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will others think about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___?”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hese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thought are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unproductive.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have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zero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control over what others think of you. 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one of the main thoughts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that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lead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increased anxiety,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stress,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perfectionism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775" y="5725020"/>
            <a:ext cx="144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Continued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2679" y="6094352"/>
            <a:ext cx="582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0" lvl="2" indent="0" algn="r">
              <a:buNone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“What Resilient Lawyers Do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Differently.”   </a:t>
            </a:r>
          </a:p>
          <a:p>
            <a:pPr marL="960120" lvl="2" indent="0" algn="r"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Paula Davis-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Laack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Forbes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September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26,2017.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How burnout impacts all areas of your life.</a:t>
            </a:r>
            <a:endParaRPr lang="en-US" sz="4400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 descr="Image result for pictures of job burnou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85" y="505005"/>
            <a:ext cx="5311036" cy="5838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Definition of </a:t>
            </a:r>
            <a:r>
              <a:rPr lang="en-US" sz="4400" dirty="0" smtClean="0">
                <a:latin typeface="Garamond" panose="02020404030301010803" pitchFamily="18" charset="0"/>
              </a:rPr>
              <a:t>Compassion Fatigue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901874"/>
            <a:ext cx="7315200" cy="50327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Elements: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cumulative physical,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emotional,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psychological effects of continual exposure to traumatic or distressing stories or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events.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When working in a helping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capacity.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Where demands outweigh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resources.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Compassion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fatigue seems directly related to the amount of emotion shared.  </a:t>
            </a:r>
          </a:p>
          <a:p>
            <a:pPr marL="0" indent="0" algn="r">
              <a:buNone/>
              <a:defRPr/>
            </a:pPr>
            <a:endParaRPr lang="en-US" sz="1400" b="1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6883" y="5934670"/>
            <a:ext cx="940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“Becoming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Compassionately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Numb,”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Robynn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Moraites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algn="r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New York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Times Sunday Review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2011.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Common signs of compassion fatigue. 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89347"/>
            <a:ext cx="7315200" cy="5198301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Intrusive </a:t>
            </a: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thoughts</a:t>
            </a:r>
          </a:p>
          <a:p>
            <a:pPr>
              <a:defRPr/>
            </a:pPr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Anger, anxiety, and/or excessive fear</a:t>
            </a:r>
            <a:endParaRPr lang="en-US" sz="38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Sleep disturbance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Fatigue 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Loss of appetite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Loss of empathy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Loss of faith in humanity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Sense of isolation from others</a:t>
            </a:r>
          </a:p>
          <a:p>
            <a:pPr>
              <a:defRPr/>
            </a:pPr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Physical </a:t>
            </a:r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complaints</a:t>
            </a:r>
            <a:endParaRPr lang="en-US" sz="3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34526" y="6193615"/>
            <a:ext cx="622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“Vicarious Trauma: The Impact on Solicitors of Exposure to Traumatic Material,”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Vrkelvski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Franklin.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Traumatology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2008.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98" y="953012"/>
            <a:ext cx="2947482" cy="5177331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Garamond" panose="02020404030301010803" pitchFamily="18" charset="0"/>
              </a:rPr>
              <a:t>What do we do now?</a:t>
            </a:r>
            <a:r>
              <a:rPr lang="en-US" sz="3100" u="sng" dirty="0" smtClean="0">
                <a:latin typeface="Garamond" panose="02020404030301010803" pitchFamily="18" charset="0"/>
              </a:rPr>
              <a:t/>
            </a:r>
            <a:br>
              <a:rPr lang="en-US" sz="3100" u="sng" dirty="0" smtClean="0">
                <a:latin typeface="Garamond" panose="02020404030301010803" pitchFamily="18" charset="0"/>
              </a:rPr>
            </a:br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749" y="468795"/>
            <a:ext cx="3464204" cy="4618939"/>
          </a:xfrm>
        </p:spPr>
      </p:pic>
      <p:sp>
        <p:nvSpPr>
          <p:cNvPr id="3" name="TextBox 2"/>
          <p:cNvSpPr txBox="1"/>
          <p:nvPr/>
        </p:nvSpPr>
        <p:spPr>
          <a:xfrm>
            <a:off x="3820439" y="5087734"/>
            <a:ext cx="78538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Recognize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Bias (Its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impact our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ability to recognize the need and ask for help).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Learn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(i) new routines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new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skills/tools; (ii) how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self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assess, including identifying your triggers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Anticipate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stressful situations or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feelings.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Biases</a:t>
            </a:r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26093"/>
            <a:ext cx="7245200" cy="6055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Implicit biases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Sourced by societal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input that escape conscious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detection. </a:t>
            </a:r>
          </a:p>
          <a:p>
            <a:pPr lvl="1"/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Pay attention to helpful biases; keep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negative, prejudicial, or accidental biases in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check. This requires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delicate balance between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self-protection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 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empathy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 for others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ognitive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biases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Repeated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patterns of thinking that lead to inaccurate or unreasonable conclusions. 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Cognitive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biases may help </a:t>
            </a:r>
            <a:r>
              <a:rPr lang="en-US" sz="2200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</a:rPr>
              <a:t>people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make quicker decisions, but those decisions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are not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always accurate.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It is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important 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(i) be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aware of cognitive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biases when assessing thoughts, behaviors, interactions, or research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(ii) attempt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counter their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effects.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Confirmation biases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: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brain’s tendency to search for and focus on information that supports what someone already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believes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while ignoring facts that go against those beliefs, despite their relevance. 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Attribution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bias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Occurs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when someone tries to attribute reasons or motivations to the actions of others without concrete evidence to support such assumptions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key is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acknowledgment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awareness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and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management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of these biases. 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Blind Spots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51562"/>
            <a:ext cx="7315200" cy="56116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We all have blind spots regarding our hidden </a:t>
            </a:r>
            <a:r>
              <a:rPr lang="en-US" sz="2400" dirty="0" smtClean="0">
                <a:latin typeface="Garamond" panose="02020404030301010803" pitchFamily="18" charset="0"/>
              </a:rPr>
              <a:t>biases.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“We all </a:t>
            </a:r>
            <a:r>
              <a:rPr lang="en-US" sz="2400" dirty="0">
                <a:latin typeface="Garamond" panose="02020404030301010803" pitchFamily="18" charset="0"/>
              </a:rPr>
              <a:t>carry from a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lifetime of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exposure </a:t>
            </a:r>
            <a:r>
              <a:rPr lang="en-US" sz="2400" dirty="0" smtClean="0">
                <a:latin typeface="Garamond" panose="02020404030301010803" pitchFamily="18" charset="0"/>
              </a:rPr>
              <a:t>to cultural attitudes about </a:t>
            </a:r>
            <a:r>
              <a:rPr lang="en-US" sz="2400" dirty="0">
                <a:latin typeface="Garamond" panose="02020404030301010803" pitchFamily="18" charset="0"/>
              </a:rPr>
              <a:t>age, gender, race, ethnicity, religion, social class, sexuality, disability </a:t>
            </a:r>
            <a:r>
              <a:rPr lang="en-US" sz="2400" dirty="0" smtClean="0">
                <a:latin typeface="Garamond" panose="02020404030301010803" pitchFamily="18" charset="0"/>
              </a:rPr>
              <a:t>status, and nationality.”</a:t>
            </a:r>
            <a:r>
              <a:rPr lang="en-US" sz="2400" dirty="0">
                <a:latin typeface="Garamond" panose="02020404030301010803" pitchFamily="18" charset="0"/>
              </a:rPr>
              <a:t> This is also how we are </a:t>
            </a:r>
            <a:r>
              <a:rPr lang="en-US" sz="2400" dirty="0" smtClean="0">
                <a:latin typeface="Garamond" panose="02020404030301010803" pitchFamily="18" charset="0"/>
              </a:rPr>
              <a:t>raised; </a:t>
            </a:r>
            <a:r>
              <a:rPr lang="en-US" sz="2400" dirty="0">
                <a:latin typeface="Garamond" panose="02020404030301010803" pitchFamily="18" charset="0"/>
              </a:rPr>
              <a:t>the language used in our family systems, homes, </a:t>
            </a:r>
            <a:r>
              <a:rPr lang="en-US" sz="2400" dirty="0" smtClean="0">
                <a:latin typeface="Garamond" panose="02020404030301010803" pitchFamily="18" charset="0"/>
              </a:rPr>
              <a:t>friends’ </a:t>
            </a:r>
            <a:r>
              <a:rPr lang="en-US" sz="2400" dirty="0">
                <a:latin typeface="Garamond" panose="02020404030301010803" pitchFamily="18" charset="0"/>
              </a:rPr>
              <a:t>homes, </a:t>
            </a:r>
            <a:r>
              <a:rPr lang="en-US" sz="2400" dirty="0" smtClean="0">
                <a:latin typeface="Garamond" panose="02020404030301010803" pitchFamily="18" charset="0"/>
              </a:rPr>
              <a:t>religious institutions, schools, etc.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This happens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without</a:t>
            </a:r>
            <a:r>
              <a:rPr lang="en-US" sz="2400" dirty="0">
                <a:latin typeface="Garamond" panose="02020404030301010803" pitchFamily="18" charset="0"/>
              </a:rPr>
              <a:t> our awareness or </a:t>
            </a:r>
            <a:r>
              <a:rPr lang="en-US" sz="2400" dirty="0" smtClean="0">
                <a:latin typeface="Garamond" panose="02020404030301010803" pitchFamily="18" charset="0"/>
              </a:rPr>
              <a:t>“conscious </a:t>
            </a:r>
            <a:r>
              <a:rPr lang="en-US" sz="2400" dirty="0">
                <a:latin typeface="Garamond" panose="02020404030301010803" pitchFamily="18" charset="0"/>
              </a:rPr>
              <a:t>control.”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We </a:t>
            </a:r>
            <a:r>
              <a:rPr lang="en-US" sz="2400" dirty="0">
                <a:latin typeface="Garamond" panose="02020404030301010803" pitchFamily="18" charset="0"/>
              </a:rPr>
              <a:t>want to believe we are very aware of these thoughts or </a:t>
            </a:r>
            <a:r>
              <a:rPr lang="en-US" sz="2400" dirty="0" smtClean="0">
                <a:latin typeface="Garamond" panose="02020404030301010803" pitchFamily="18" charset="0"/>
              </a:rPr>
              <a:t>biases and counteract them, but our individual exposures regarding social groups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subtly inform </a:t>
            </a:r>
            <a:r>
              <a:rPr lang="en-US" sz="2400" dirty="0" smtClean="0">
                <a:latin typeface="Garamond" panose="02020404030301010803" pitchFamily="18" charset="0"/>
              </a:rPr>
              <a:t>our thoughts, ideas, and opinions. These perceptions shape how </a:t>
            </a:r>
            <a:r>
              <a:rPr lang="en-US" sz="2400" dirty="0">
                <a:latin typeface="Garamond" panose="02020404030301010803" pitchFamily="18" charset="0"/>
              </a:rPr>
              <a:t>we interact with people from the </a:t>
            </a:r>
            <a:r>
              <a:rPr lang="en-US" sz="2400" dirty="0" smtClean="0">
                <a:latin typeface="Garamond" panose="02020404030301010803" pitchFamily="18" charset="0"/>
              </a:rPr>
              <a:t>different social groups.</a:t>
            </a:r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aramond" panose="02020404030301010803" pitchFamily="18" charset="0"/>
              </a:rPr>
              <a:t>How do </a:t>
            </a:r>
            <a:r>
              <a:rPr lang="en-US" sz="2400" dirty="0" smtClean="0">
                <a:latin typeface="Garamond" panose="02020404030301010803" pitchFamily="18" charset="0"/>
              </a:rPr>
              <a:t>we </a:t>
            </a:r>
            <a:r>
              <a:rPr lang="en-US" sz="2400" dirty="0">
                <a:latin typeface="Garamond" panose="02020404030301010803" pitchFamily="18" charset="0"/>
              </a:rPr>
              <a:t>bring hidden biases into the </a:t>
            </a:r>
            <a:r>
              <a:rPr lang="en-US" sz="2400" dirty="0" smtClean="0">
                <a:latin typeface="Garamond" panose="02020404030301010803" pitchFamily="18" charset="0"/>
              </a:rPr>
              <a:t>light and </a:t>
            </a:r>
            <a:r>
              <a:rPr lang="en-US" sz="2400" dirty="0">
                <a:latin typeface="Garamond" panose="02020404030301010803" pitchFamily="18" charset="0"/>
              </a:rPr>
              <a:t>have more insight into why and how we can </a:t>
            </a:r>
            <a:r>
              <a:rPr lang="en-US" sz="2400" dirty="0" smtClean="0">
                <a:latin typeface="Garamond" panose="02020404030301010803" pitchFamily="18" charset="0"/>
              </a:rPr>
              <a:t>change? More </a:t>
            </a:r>
            <a:r>
              <a:rPr lang="en-US" sz="2400" dirty="0">
                <a:latin typeface="Garamond" panose="02020404030301010803" pitchFamily="18" charset="0"/>
              </a:rPr>
              <a:t>importantly, what are we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willing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to do to </a:t>
            </a:r>
            <a:r>
              <a:rPr lang="en-US" sz="2400" dirty="0" smtClean="0">
                <a:latin typeface="Garamond" panose="02020404030301010803" pitchFamily="18" charset="0"/>
              </a:rPr>
              <a:t>improve awareness and change</a:t>
            </a:r>
            <a:r>
              <a:rPr lang="en-US" sz="2400" dirty="0">
                <a:latin typeface="Garamond" panose="02020404030301010803" pitchFamily="18" charset="0"/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aramond" panose="02020404030301010803" pitchFamily="18" charset="0"/>
              </a:rPr>
              <a:t>Blind spots can </a:t>
            </a:r>
            <a:r>
              <a:rPr lang="en-US" sz="2400" dirty="0">
                <a:latin typeface="Garamond" panose="02020404030301010803" pitchFamily="18" charset="0"/>
              </a:rPr>
              <a:t>shape our likes, </a:t>
            </a:r>
            <a:r>
              <a:rPr lang="en-US" sz="2400" dirty="0" smtClean="0">
                <a:latin typeface="Garamond" panose="02020404030301010803" pitchFamily="18" charset="0"/>
              </a:rPr>
              <a:t>dislikes, </a:t>
            </a:r>
            <a:r>
              <a:rPr lang="en-US" sz="2400" dirty="0">
                <a:latin typeface="Garamond" panose="02020404030301010803" pitchFamily="18" charset="0"/>
              </a:rPr>
              <a:t>and </a:t>
            </a:r>
            <a:r>
              <a:rPr lang="en-US" sz="2400" dirty="0" smtClean="0">
                <a:latin typeface="Garamond" panose="02020404030301010803" pitchFamily="18" charset="0"/>
              </a:rPr>
              <a:t>judgments.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4548" y="6237962"/>
            <a:ext cx="3735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Blindspot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Banaji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Greenwald (2013).</a:t>
            </a:r>
            <a:endParaRPr lang="en-US" sz="21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40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ramond" panose="02020404030301010803" pitchFamily="18" charset="0"/>
              </a:rPr>
              <a:t>Recovery</a:t>
            </a:r>
            <a:endParaRPr lang="en-US" sz="5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0333" y="175364"/>
            <a:ext cx="7818871" cy="6551113"/>
          </a:xfrm>
        </p:spPr>
        <p:txBody>
          <a:bodyPr>
            <a:normAutofit fontScale="92500" lnSpcReduction="20000"/>
          </a:bodyPr>
          <a:lstStyle/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Types of Recovery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Individual may be in recovery from trauma,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addiction (e.g., alcohol, drugs, gambling), codependency, mental health disorders, eating disorders, etc.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person may be in recovery from one area of concern or for co-occurring disorders. </a:t>
            </a:r>
            <a:endParaRPr lang="en-US" sz="19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Addiction Recovery and Social Distancing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For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those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recovery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for addiction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it can be very challenging to attend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12-step meetings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meet with your sponsor. </a:t>
            </a:r>
            <a:endParaRPr lang="en-US" sz="19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any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areas have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virtual meetings (e.g., Zoom) and participants may attend any group anywhere. </a:t>
            </a:r>
          </a:p>
          <a:p>
            <a:pPr lvl="1"/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Virtual platforms have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been used to meet with sponsors and </a:t>
            </a:r>
            <a:r>
              <a:rPr lang="en-US" sz="1900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sponsee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(e.g., FaceTime or Skype). </a:t>
            </a:r>
          </a:p>
          <a:p>
            <a:pPr lvl="1"/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Many groups have private web pages (e.g., o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Facebook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) that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are focused on recovery,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provide meeting information, 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give and provide resources for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support</a:t>
            </a: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These are monitored closely and anonymity is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maintained.</a:t>
            </a: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Telehealth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has been used to stay in contact with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therapists, psychiatrists, psychologists,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primary care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physicians, etc.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These meetings can still be maintained. 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Maintaining Connection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Creating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support system of allies can be invaluable. These are family members, friends, anyone who is accepting and supportive of you and your recovery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It is important for us to be </a:t>
            </a:r>
            <a:r>
              <a:rPr lang="en-US" sz="2200" b="1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SEEN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during this time, </a:t>
            </a:r>
            <a:endParaRPr lang="en-US" sz="2200" b="1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all sound good on the phone when needed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200" b="1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How many of you use this stress management system?</a:t>
            </a:r>
            <a:endParaRPr lang="en-US" sz="4400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63" y="190919"/>
            <a:ext cx="6591717" cy="6521379"/>
          </a:xfrm>
        </p:spPr>
      </p:pic>
    </p:spTree>
    <p:extLst>
      <p:ext uri="{BB962C8B-B14F-4D97-AF65-F5344CB8AC3E}">
        <p14:creationId xmlns:p14="http://schemas.microsoft.com/office/powerpoint/2010/main" val="13772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Routines, Boundaries, and  Gratitude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1271" y="1801577"/>
            <a:ext cx="3459063" cy="300841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happen when you can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identify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your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needs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are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in tune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with your body and mind</a:t>
            </a:r>
            <a:r>
              <a:rPr lang="en-US" sz="22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Set a routine that is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manageable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from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where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are;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something that is attainable.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19" y="1628384"/>
            <a:ext cx="3743403" cy="308140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flexible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with your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routines;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life can happen and you might have to alter from time 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time.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do this, once established, without thought; it becomes; second nature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7911" y="4986356"/>
            <a:ext cx="7555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Boundaries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 </a:t>
            </a:r>
          </a:p>
          <a:p>
            <a:pPr algn="ctr">
              <a:buClr>
                <a:srgbClr val="00B0F0"/>
              </a:buClr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set boundaries for ourselves…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and</a:t>
            </a: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others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buClr>
                <a:srgbClr val="00B0F0"/>
              </a:buClr>
            </a:pP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We teach people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how to treat us….read that again</a:t>
            </a:r>
          </a:p>
          <a:p>
            <a:pPr>
              <a:buClr>
                <a:srgbClr val="00B0F0"/>
              </a:buClr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67910" y="1036523"/>
            <a:ext cx="7555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Routines</a:t>
            </a:r>
            <a:endParaRPr lang="en-US" sz="2400" u="sng" dirty="0">
              <a:solidFill>
                <a:schemeClr val="accent3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Creating a routine helps us to feel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safe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secure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, and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grounded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Routines, Boundaries, and Gratitude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1184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Established </a:t>
            </a:r>
            <a:r>
              <a:rPr lang="en-US" sz="2400" dirty="0" smtClean="0">
                <a:latin typeface="Garamond" panose="02020404030301010803" pitchFamily="18" charset="0"/>
              </a:rPr>
              <a:t>boundaries/routines can look like: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Having a morning and evening </a:t>
            </a:r>
            <a:r>
              <a:rPr lang="en-US" dirty="0" smtClean="0">
                <a:latin typeface="Garamond" panose="02020404030301010803" pitchFamily="18" charset="0"/>
              </a:rPr>
              <a:t>routine; </a:t>
            </a:r>
            <a:r>
              <a:rPr lang="en-US" dirty="0" smtClean="0">
                <a:latin typeface="Garamond" panose="02020404030301010803" pitchFamily="18" charset="0"/>
              </a:rPr>
              <a:t>this helps your mind and body get going or relax.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Taking a break mid-day (e.g., going outside; </a:t>
            </a:r>
            <a:r>
              <a:rPr lang="en-US" dirty="0" smtClean="0">
                <a:latin typeface="Garamond" panose="02020404030301010803" pitchFamily="18" charset="0"/>
              </a:rPr>
              <a:t>eating away from your </a:t>
            </a:r>
            <a:r>
              <a:rPr lang="en-US" dirty="0" smtClean="0">
                <a:latin typeface="Garamond" panose="02020404030301010803" pitchFamily="18" charset="0"/>
              </a:rPr>
              <a:t>desk; going </a:t>
            </a:r>
            <a:r>
              <a:rPr lang="en-US" dirty="0" smtClean="0">
                <a:latin typeface="Garamond" panose="02020404030301010803" pitchFamily="18" charset="0"/>
              </a:rPr>
              <a:t>to the </a:t>
            </a:r>
            <a:r>
              <a:rPr lang="en-US" dirty="0" smtClean="0">
                <a:latin typeface="Garamond" panose="02020404030301010803" pitchFamily="18" charset="0"/>
              </a:rPr>
              <a:t>gym, for </a:t>
            </a:r>
            <a:r>
              <a:rPr lang="en-US" dirty="0" smtClean="0">
                <a:latin typeface="Garamond" panose="02020404030301010803" pitchFamily="18" charset="0"/>
              </a:rPr>
              <a:t>a </a:t>
            </a:r>
            <a:r>
              <a:rPr lang="en-US" dirty="0" smtClean="0">
                <a:latin typeface="Garamond" panose="02020404030301010803" pitchFamily="18" charset="0"/>
              </a:rPr>
              <a:t>walk, or watching </a:t>
            </a:r>
            <a:r>
              <a:rPr lang="en-US" dirty="0" smtClean="0">
                <a:latin typeface="Garamond" panose="02020404030301010803" pitchFamily="18" charset="0"/>
              </a:rPr>
              <a:t>your favorite show during </a:t>
            </a:r>
            <a:r>
              <a:rPr lang="en-US" dirty="0" smtClean="0">
                <a:latin typeface="Garamond" panose="02020404030301010803" pitchFamily="18" charset="0"/>
              </a:rPr>
              <a:t>lunch).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Setting </a:t>
            </a:r>
            <a:r>
              <a:rPr lang="en-US" dirty="0" smtClean="0">
                <a:latin typeface="Garamond" panose="02020404030301010803" pitchFamily="18" charset="0"/>
              </a:rPr>
              <a:t>up </a:t>
            </a:r>
            <a:r>
              <a:rPr lang="en-US" dirty="0" smtClean="0">
                <a:latin typeface="Garamond" panose="02020404030301010803" pitchFamily="18" charset="0"/>
              </a:rPr>
              <a:t>a workspace </a:t>
            </a:r>
            <a:r>
              <a:rPr lang="en-US" dirty="0" smtClean="0">
                <a:latin typeface="Garamond" panose="02020404030301010803" pitchFamily="18" charset="0"/>
              </a:rPr>
              <a:t>that is </a:t>
            </a:r>
            <a:r>
              <a:rPr lang="en-US" dirty="0" smtClean="0">
                <a:latin typeface="Garamond" panose="02020404030301010803" pitchFamily="18" charset="0"/>
              </a:rPr>
              <a:t>peaceful (e.g., </a:t>
            </a:r>
            <a:r>
              <a:rPr lang="en-US" dirty="0" smtClean="0">
                <a:latin typeface="Garamond" panose="02020404030301010803" pitchFamily="18" charset="0"/>
              </a:rPr>
              <a:t>pictures of loved ones, items on your desk that remind you of a fun time </a:t>
            </a:r>
            <a:r>
              <a:rPr lang="en-US" dirty="0" smtClean="0">
                <a:latin typeface="Garamond" panose="02020404030301010803" pitchFamily="18" charset="0"/>
              </a:rPr>
              <a:t>or </a:t>
            </a:r>
            <a:r>
              <a:rPr lang="en-US" dirty="0" smtClean="0">
                <a:latin typeface="Garamond" panose="02020404030301010803" pitchFamily="18" charset="0"/>
              </a:rPr>
              <a:t>a special </a:t>
            </a:r>
            <a:r>
              <a:rPr lang="en-US" dirty="0" smtClean="0">
                <a:latin typeface="Garamond" panose="02020404030301010803" pitchFamily="18" charset="0"/>
              </a:rPr>
              <a:t>memory or that your </a:t>
            </a:r>
            <a:r>
              <a:rPr lang="en-US" dirty="0" smtClean="0">
                <a:latin typeface="Garamond" panose="02020404030301010803" pitchFamily="18" charset="0"/>
              </a:rPr>
              <a:t>child </a:t>
            </a:r>
            <a:r>
              <a:rPr lang="en-US" dirty="0" smtClean="0">
                <a:latin typeface="Garamond" panose="02020404030301010803" pitchFamily="18" charset="0"/>
              </a:rPr>
              <a:t>made).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Listening to </a:t>
            </a:r>
            <a:r>
              <a:rPr lang="en-US" dirty="0" smtClean="0">
                <a:latin typeface="Garamond" panose="02020404030301010803" pitchFamily="18" charset="0"/>
              </a:rPr>
              <a:t>music or a podcast; this </a:t>
            </a:r>
            <a:r>
              <a:rPr lang="en-US" dirty="0" smtClean="0">
                <a:latin typeface="Garamond" panose="02020404030301010803" pitchFamily="18" charset="0"/>
              </a:rPr>
              <a:t>can help some </a:t>
            </a:r>
            <a:r>
              <a:rPr lang="en-US" dirty="0" smtClean="0">
                <a:latin typeface="Garamond" panose="02020404030301010803" pitchFamily="18" charset="0"/>
              </a:rPr>
              <a:t>concentrate or distract during mundane tasks.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Have your </a:t>
            </a:r>
            <a:r>
              <a:rPr lang="en-US" dirty="0" smtClean="0">
                <a:latin typeface="Garamond" panose="02020404030301010803" pitchFamily="18" charset="0"/>
              </a:rPr>
              <a:t>workspace </a:t>
            </a:r>
            <a:r>
              <a:rPr lang="en-US" dirty="0" smtClean="0">
                <a:latin typeface="Garamond" panose="02020404030301010803" pitchFamily="18" charset="0"/>
              </a:rPr>
              <a:t>face or be </a:t>
            </a:r>
            <a:r>
              <a:rPr lang="en-US" dirty="0" smtClean="0">
                <a:latin typeface="Garamond" panose="02020404030301010803" pitchFamily="18" charset="0"/>
              </a:rPr>
              <a:t>near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a window. Get that benefit of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Vitamin D</a:t>
            </a:r>
            <a:r>
              <a:rPr lang="en-US" dirty="0" smtClean="0">
                <a:latin typeface="Garamond" panose="02020404030301010803" pitchFamily="18" charset="0"/>
              </a:rPr>
              <a:t>. </a:t>
            </a:r>
            <a:r>
              <a:rPr lang="en-US" dirty="0">
                <a:latin typeface="Garamond" panose="02020404030301010803" pitchFamily="18" charset="0"/>
              </a:rPr>
              <a:t>O</a:t>
            </a:r>
            <a:r>
              <a:rPr lang="en-US" dirty="0" smtClean="0">
                <a:latin typeface="Garamond" panose="02020404030301010803" pitchFamily="18" charset="0"/>
              </a:rPr>
              <a:t>pening your window can </a:t>
            </a:r>
            <a:r>
              <a:rPr lang="en-US" dirty="0" smtClean="0">
                <a:latin typeface="Garamond" panose="02020404030301010803" pitchFamily="18" charset="0"/>
              </a:rPr>
              <a:t>bring in </a:t>
            </a:r>
            <a:r>
              <a:rPr lang="en-US" dirty="0" smtClean="0">
                <a:latin typeface="Garamond" panose="02020404030301010803" pitchFamily="18" charset="0"/>
              </a:rPr>
              <a:t>the </a:t>
            </a:r>
            <a:r>
              <a:rPr lang="en-US" dirty="0" smtClean="0">
                <a:latin typeface="Garamond" panose="02020404030301010803" pitchFamily="18" charset="0"/>
              </a:rPr>
              <a:t>outdoors and engage your senses through </a:t>
            </a:r>
            <a:r>
              <a:rPr lang="en-US" dirty="0" smtClean="0">
                <a:latin typeface="Garamond" panose="02020404030301010803" pitchFamily="18" charset="0"/>
              </a:rPr>
              <a:t>smelling the outside </a:t>
            </a:r>
            <a:r>
              <a:rPr lang="en-US" dirty="0" smtClean="0">
                <a:latin typeface="Garamond" panose="02020404030301010803" pitchFamily="18" charset="0"/>
              </a:rPr>
              <a:t>air and </a:t>
            </a:r>
            <a:r>
              <a:rPr lang="en-US" dirty="0" smtClean="0">
                <a:latin typeface="Garamond" panose="02020404030301010803" pitchFamily="18" charset="0"/>
              </a:rPr>
              <a:t>hearing the sounds of </a:t>
            </a:r>
            <a:r>
              <a:rPr lang="en-US" dirty="0" smtClean="0">
                <a:latin typeface="Garamond" panose="02020404030301010803" pitchFamily="18" charset="0"/>
              </a:rPr>
              <a:t>the neighborhood</a:t>
            </a:r>
            <a:r>
              <a:rPr lang="en-US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8775" y="5725020"/>
            <a:ext cx="144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Continued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7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Routines, Boundaries, and Gratitude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46759"/>
            <a:ext cx="7315200" cy="4446928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Garamond" panose="02020404030301010803" pitchFamily="18" charset="0"/>
              </a:rPr>
              <a:t>Have </a:t>
            </a:r>
            <a:r>
              <a:rPr lang="en-US" sz="2200" dirty="0">
                <a:latin typeface="Garamond" panose="02020404030301010803" pitchFamily="18" charset="0"/>
              </a:rPr>
              <a:t>a </a:t>
            </a:r>
            <a:r>
              <a:rPr lang="en-US" sz="22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set time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latin typeface="Garamond" panose="02020404030301010803" pitchFamily="18" charset="0"/>
              </a:rPr>
              <a:t>for </a:t>
            </a:r>
            <a:r>
              <a:rPr lang="en-US" sz="2200" dirty="0">
                <a:latin typeface="Garamond" panose="02020404030301010803" pitchFamily="18" charset="0"/>
              </a:rPr>
              <a:t>the day to </a:t>
            </a:r>
            <a:r>
              <a:rPr lang="en-US" sz="2200" dirty="0" smtClean="0">
                <a:latin typeface="Garamond" panose="02020404030301010803" pitchFamily="18" charset="0"/>
              </a:rPr>
              <a:t>begin and end</a:t>
            </a:r>
            <a:r>
              <a:rPr lang="en-US" sz="2200" dirty="0">
                <a:latin typeface="Garamond" panose="02020404030301010803" pitchFamily="18" charset="0"/>
              </a:rPr>
              <a:t>, and close the </a:t>
            </a:r>
            <a:r>
              <a:rPr lang="en-US" sz="2200" dirty="0" smtClean="0">
                <a:latin typeface="Garamond" panose="02020404030301010803" pitchFamily="18" charset="0"/>
              </a:rPr>
              <a:t>door </a:t>
            </a:r>
            <a:r>
              <a:rPr lang="en-US" sz="2200" dirty="0" smtClean="0">
                <a:latin typeface="Garamond" panose="02020404030301010803" pitchFamily="18" charset="0"/>
              </a:rPr>
              <a:t>(or “retire” the workspace) when </a:t>
            </a:r>
            <a:r>
              <a:rPr lang="en-US" sz="2200" dirty="0" smtClean="0">
                <a:latin typeface="Garamond" panose="02020404030301010803" pitchFamily="18" charset="0"/>
              </a:rPr>
              <a:t>the day is done. 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No </a:t>
            </a:r>
            <a:r>
              <a:rPr lang="en-US" sz="2000" dirty="0">
                <a:latin typeface="Garamond" panose="02020404030301010803" pitchFamily="18" charset="0"/>
              </a:rPr>
              <a:t>checking emails, phone calls that are work related, </a:t>
            </a:r>
            <a:r>
              <a:rPr lang="en-US" sz="2000" dirty="0" smtClean="0">
                <a:latin typeface="Garamond" panose="02020404030301010803" pitchFamily="18" charset="0"/>
              </a:rPr>
              <a:t>etc.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Change </a:t>
            </a:r>
            <a:r>
              <a:rPr lang="en-US" sz="2000" dirty="0">
                <a:latin typeface="Garamond" panose="02020404030301010803" pitchFamily="18" charset="0"/>
              </a:rPr>
              <a:t>the setting on your phone for email </a:t>
            </a:r>
            <a:r>
              <a:rPr lang="en-US" sz="2000" dirty="0" smtClean="0">
                <a:latin typeface="Garamond" panose="02020404030301010803" pitchFamily="18" charset="0"/>
              </a:rPr>
              <a:t>alerts</a:t>
            </a:r>
            <a:r>
              <a:rPr lang="en-US" sz="2000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If needed, set a specific time, with a limit, to check later.</a:t>
            </a: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Designate</a:t>
            </a:r>
            <a:r>
              <a:rPr lang="en-US" sz="2200" dirty="0" smtClean="0">
                <a:latin typeface="Garamond" panose="02020404030301010803" pitchFamily="18" charset="0"/>
              </a:rPr>
              <a:t> a </a:t>
            </a:r>
            <a:r>
              <a:rPr lang="en-US" sz="2200" dirty="0" smtClean="0">
                <a:latin typeface="Garamond" panose="02020404030301010803" pitchFamily="18" charset="0"/>
              </a:rPr>
              <a:t>workspace/zone. </a:t>
            </a:r>
            <a:r>
              <a:rPr lang="en-US" sz="2200" dirty="0" smtClean="0">
                <a:latin typeface="Garamond" panose="02020404030301010803" pitchFamily="18" charset="0"/>
              </a:rPr>
              <a:t>Moving your laptop around your </a:t>
            </a:r>
            <a:r>
              <a:rPr lang="en-US" sz="2200" dirty="0" smtClean="0">
                <a:latin typeface="Garamond" panose="02020404030301010803" pitchFamily="18" charset="0"/>
              </a:rPr>
              <a:t>home creates </a:t>
            </a:r>
            <a:r>
              <a:rPr lang="en-US" sz="2200" dirty="0" smtClean="0">
                <a:latin typeface="Garamond" panose="02020404030301010803" pitchFamily="18" charset="0"/>
              </a:rPr>
              <a:t>the idea that your whole house is a workplace. Let your </a:t>
            </a:r>
            <a:r>
              <a:rPr lang="en-US" sz="2200" dirty="0" smtClean="0">
                <a:latin typeface="Garamond" panose="02020404030301010803" pitchFamily="18" charset="0"/>
              </a:rPr>
              <a:t>workspace, at home or in the office, </a:t>
            </a:r>
            <a:r>
              <a:rPr lang="en-US" sz="2200" dirty="0" smtClean="0">
                <a:latin typeface="Garamond" panose="02020404030301010803" pitchFamily="18" charset="0"/>
              </a:rPr>
              <a:t>reflect </a:t>
            </a:r>
            <a:r>
              <a:rPr lang="en-US" sz="2200" dirty="0" smtClean="0">
                <a:latin typeface="Garamond" panose="02020404030301010803" pitchFamily="18" charset="0"/>
              </a:rPr>
              <a:t>your </a:t>
            </a:r>
            <a:r>
              <a:rPr lang="en-US" sz="2200" dirty="0" smtClean="0">
                <a:latin typeface="Garamond" panose="02020404030301010803" pitchFamily="18" charset="0"/>
              </a:rPr>
              <a:t>personality. </a:t>
            </a:r>
            <a:r>
              <a:rPr lang="en-US" sz="2200" dirty="0" smtClean="0">
                <a:latin typeface="Garamond" panose="02020404030301010803" pitchFamily="18" charset="0"/>
              </a:rPr>
              <a:t>Find </a:t>
            </a:r>
            <a:r>
              <a:rPr lang="en-US" sz="2200" dirty="0" smtClean="0">
                <a:latin typeface="Garamond" panose="02020404030301010803" pitchFamily="18" charset="0"/>
              </a:rPr>
              <a:t>a way to weave into that space more of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you</a:t>
            </a:r>
            <a:r>
              <a:rPr lang="en-US" sz="2200" dirty="0" smtClean="0">
                <a:latin typeface="Garamond" panose="02020404030301010803" pitchFamily="18" charset="0"/>
              </a:rPr>
              <a:t>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r>
              <a:rPr lang="en-US" sz="2200" dirty="0" smtClean="0">
                <a:latin typeface="Garamond" panose="02020404030301010803" pitchFamily="18" charset="0"/>
              </a:rPr>
              <a:t>Make a gratitude list daily, in the morning and evening are a great way to reflect on your day. This is simple, list 3 things to start with</a:t>
            </a:r>
            <a:r>
              <a:rPr lang="en-US" sz="2200" dirty="0" smtClean="0">
                <a:latin typeface="Garamond" panose="02020404030301010803" pitchFamily="18" charset="0"/>
              </a:rPr>
              <a:t>.</a:t>
            </a:r>
            <a:endParaRPr lang="en-US" sz="2200" dirty="0" smtClean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775" y="5725020"/>
            <a:ext cx="144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Continued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2738" y="4801690"/>
            <a:ext cx="69882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Gratitude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Making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gratitude list daily,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morning and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evening,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great way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start and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reflect on your day.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simple;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list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three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things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start.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97278" y="277635"/>
            <a:ext cx="30591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Routine and Boundaries</a:t>
            </a:r>
            <a:endParaRPr lang="en-US" sz="2400" u="sng" dirty="0">
              <a:solidFill>
                <a:schemeClr val="accent3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75532" y="892311"/>
            <a:ext cx="11342519" cy="5100321"/>
          </a:xfrm>
        </p:spPr>
        <p:txBody>
          <a:bodyPr/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-10439" y="1043582"/>
            <a:ext cx="12202440" cy="5814418"/>
          </a:xfrm>
          <a:solidFill>
            <a:srgbClr val="29B6C9"/>
          </a:solidFill>
        </p:spPr>
        <p:txBody>
          <a:bodyPr/>
          <a:lstStyle/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US" sz="28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24/7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HelpLine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: 1.877.545.4682;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Website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: vjlap.org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alphaModFix amt="80000"/>
          </a:blip>
          <a:srcRect/>
          <a:stretch>
            <a:fillRect/>
          </a:stretch>
        </p:blipFill>
        <p:spPr>
          <a:xfrm>
            <a:off x="262165" y="1043583"/>
            <a:ext cx="3636988" cy="24027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alphaModFix amt="80000"/>
          </a:blip>
          <a:srcRect/>
          <a:stretch>
            <a:fillRect/>
          </a:stretch>
        </p:blipFill>
        <p:spPr>
          <a:xfrm>
            <a:off x="4157380" y="1043583"/>
            <a:ext cx="3812202" cy="24027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rcRect t="4474" b="4474"/>
          <a:stretch>
            <a:fillRect/>
          </a:stretch>
        </p:blipFill>
        <p:spPr>
          <a:xfrm>
            <a:off x="8194431" y="1043582"/>
            <a:ext cx="3793629" cy="240185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62165" y="3653691"/>
            <a:ext cx="3636987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ASSISTS CONFIDENTIALLY</a:t>
            </a:r>
          </a:p>
          <a:p>
            <a:pPr>
              <a:lnSpc>
                <a:spcPct val="150000"/>
              </a:lnSpc>
            </a:pPr>
            <a:r>
              <a:rPr lang="en-US" sz="2000" spc="25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attorneys, judges, law students and other legal professionals who may be impaired </a:t>
            </a:r>
            <a:r>
              <a:rPr lang="en-US" sz="2000" spc="25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by mental health or substance use concerns.</a:t>
            </a:r>
            <a:endParaRPr lang="en-US" sz="2000" spc="25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0690" y="3653691"/>
            <a:ext cx="3857363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PROVIDES SERVICES</a:t>
            </a:r>
          </a:p>
          <a:p>
            <a:pPr>
              <a:lnSpc>
                <a:spcPct val="150000"/>
              </a:lnSpc>
            </a:pPr>
            <a:r>
              <a:rPr lang="en-US" sz="2000" spc="25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such as evaluations, assessments, and referrals to health care programs and providers competent to work with legal professionals</a:t>
            </a:r>
            <a:r>
              <a:rPr lang="en-US" sz="2000" spc="25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000" spc="25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74251"/>
            <a:ext cx="1219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1164730" y="60006"/>
            <a:ext cx="10649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Virginia Judges &amp; Lawyers Assistance Program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Confidential * Non-Disciplinary * No Cost</a:t>
            </a:r>
          </a:p>
          <a:p>
            <a:pPr algn="ctr"/>
            <a:endParaRPr lang="en-US" sz="32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94431" y="3653691"/>
            <a:ext cx="3748469" cy="24673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EDUCATES</a:t>
            </a:r>
          </a:p>
          <a:p>
            <a:pPr>
              <a:lnSpc>
                <a:spcPts val="3749"/>
              </a:lnSpc>
            </a:pPr>
            <a:r>
              <a:rPr lang="en-US" sz="2000" spc="24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judiciary, bar associations, law schools, law firms, and other groups about mental health and substance use in the profession</a:t>
            </a:r>
            <a:r>
              <a:rPr lang="en-US" sz="2000" spc="24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000" spc="24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445" y="6043465"/>
            <a:ext cx="3643708" cy="100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0690" y="6028501"/>
            <a:ext cx="3857363" cy="709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94431" y="6021496"/>
            <a:ext cx="3623547" cy="45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endParaRPr lang="en-US" sz="1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71" y="125839"/>
            <a:ext cx="918295" cy="795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0877" y="6065957"/>
            <a:ext cx="12212877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43584"/>
            <a:ext cx="262164" cy="50223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91590" y="1031974"/>
            <a:ext cx="269727" cy="50339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69582" y="1032337"/>
            <a:ext cx="224236" cy="50670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0878" y="969907"/>
            <a:ext cx="12212877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00" dirty="0"/>
          </a:p>
        </p:txBody>
      </p:sp>
      <p:sp>
        <p:nvSpPr>
          <p:cNvPr id="29" name="TextBox 28"/>
          <p:cNvSpPr txBox="1"/>
          <p:nvPr/>
        </p:nvSpPr>
        <p:spPr>
          <a:xfrm>
            <a:off x="11927324" y="1054684"/>
            <a:ext cx="262164" cy="50223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10439" y="-34529"/>
            <a:ext cx="12212877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38289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aramond" panose="02020404030301010803" pitchFamily="18" charset="0"/>
              </a:rPr>
              <a:t>VJLAP Support Groups. </a:t>
            </a:r>
            <a:endParaRPr lang="en-US" sz="5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ramond" panose="02020404030301010803" pitchFamily="18" charset="0"/>
              </a:rPr>
              <a:t>These support groups are confidential and not a therapeutic group.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These </a:t>
            </a:r>
            <a:r>
              <a:rPr lang="en-US" sz="2400" dirty="0" smtClean="0">
                <a:latin typeface="Garamond" panose="02020404030301010803" pitchFamily="18" charset="0"/>
              </a:rPr>
              <a:t>are facilitated by VJLAP staff.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smtClean="0">
                <a:latin typeface="Garamond" panose="02020404030301010803" pitchFamily="18" charset="0"/>
              </a:rPr>
              <a:t>Normally </a:t>
            </a:r>
            <a:r>
              <a:rPr lang="en-US" sz="2400" dirty="0" smtClean="0">
                <a:latin typeface="Garamond" panose="02020404030301010803" pitchFamily="18" charset="0"/>
              </a:rPr>
              <a:t>are held across the state, but now all are virtual.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W</a:t>
            </a:r>
            <a:r>
              <a:rPr lang="en-US" sz="2400" dirty="0" smtClean="0">
                <a:latin typeface="Garamond" panose="02020404030301010803" pitchFamily="18" charset="0"/>
              </a:rPr>
              <a:t>ellness groups and </a:t>
            </a:r>
            <a:r>
              <a:rPr lang="en-US" sz="2400" dirty="0" smtClean="0">
                <a:latin typeface="Garamond" panose="02020404030301010803" pitchFamily="18" charset="0"/>
              </a:rPr>
              <a:t>12-step </a:t>
            </a:r>
            <a:r>
              <a:rPr lang="en-US" sz="2400" dirty="0" smtClean="0">
                <a:latin typeface="Garamond" panose="02020404030301010803" pitchFamily="18" charset="0"/>
              </a:rPr>
              <a:t>groups available </a:t>
            </a:r>
          </a:p>
          <a:p>
            <a:r>
              <a:rPr lang="en-US" sz="2400" dirty="0" smtClean="0">
                <a:latin typeface="Garamond" panose="02020404030301010803" pitchFamily="18" charset="0"/>
              </a:rPr>
              <a:t>Specialty groups include:  women's support </a:t>
            </a:r>
            <a:r>
              <a:rPr lang="en-US" sz="2400" dirty="0" smtClean="0">
                <a:latin typeface="Garamond" panose="02020404030301010803" pitchFamily="18" charset="0"/>
              </a:rPr>
              <a:t>and gambling </a:t>
            </a:r>
            <a:r>
              <a:rPr lang="en-US" sz="2400" dirty="0" smtClean="0">
                <a:latin typeface="Garamond" panose="02020404030301010803" pitchFamily="18" charset="0"/>
              </a:rPr>
              <a:t>support </a:t>
            </a:r>
            <a:r>
              <a:rPr lang="en-US" sz="2400" dirty="0" smtClean="0">
                <a:latin typeface="Garamond" panose="02020404030301010803" pitchFamily="18" charset="0"/>
              </a:rPr>
              <a:t>group. </a:t>
            </a:r>
            <a:endParaRPr 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latin typeface="Garamond" panose="02020404030301010803" pitchFamily="18" charset="0"/>
              </a:rPr>
              <a:t>You can find </a:t>
            </a:r>
            <a:r>
              <a:rPr lang="en-US" sz="2400" dirty="0" smtClean="0">
                <a:latin typeface="Garamond" panose="02020404030301010803" pitchFamily="18" charset="0"/>
              </a:rPr>
              <a:t>the VJLAP support groups on our </a:t>
            </a:r>
            <a:r>
              <a:rPr lang="en-US" sz="2400" dirty="0" smtClean="0">
                <a:latin typeface="Garamond" panose="02020404030301010803" pitchFamily="18" charset="0"/>
              </a:rPr>
              <a:t>Events Pages: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  <a:hlinkClick r:id="rId2"/>
              </a:rPr>
              <a:t>https://vjlap.org/events/2021-05</a:t>
            </a:r>
            <a:r>
              <a:rPr lang="en-US" sz="2400" dirty="0" smtClean="0">
                <a:latin typeface="Garamond" panose="02020404030301010803" pitchFamily="18" charset="0"/>
                <a:hlinkClick r:id="rId2"/>
              </a:rPr>
              <a:t>/</a:t>
            </a:r>
            <a:r>
              <a:rPr lang="en-US" sz="2400" dirty="0" smtClean="0">
                <a:latin typeface="Garamond" panose="02020404030301010803" pitchFamily="18" charset="0"/>
              </a:rPr>
              <a:t> .</a:t>
            </a:r>
            <a:endParaRPr lang="en-US" sz="2400" dirty="0" smtClean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97633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Garamond" panose="02020404030301010803" pitchFamily="18" charset="0"/>
              </a:rPr>
              <a:t/>
            </a:r>
            <a:br>
              <a:rPr lang="en-US" sz="5400" dirty="0" smtClean="0">
                <a:latin typeface="Garamond" panose="02020404030301010803" pitchFamily="18" charset="0"/>
              </a:rPr>
            </a:br>
            <a:r>
              <a:rPr lang="en-US" sz="5400" dirty="0" smtClean="0">
                <a:latin typeface="Garamond" panose="02020404030301010803" pitchFamily="18" charset="0"/>
              </a:rPr>
              <a:t>What VJALP does?</a:t>
            </a:r>
            <a:br>
              <a:rPr lang="en-US" sz="5400" dirty="0" smtClean="0">
                <a:latin typeface="Garamond" panose="02020404030301010803" pitchFamily="18" charset="0"/>
              </a:rPr>
            </a:br>
            <a:r>
              <a:rPr lang="en-US" sz="2200" dirty="0" smtClean="0">
                <a:latin typeface="Garamond" panose="02020404030301010803" pitchFamily="18" charset="0"/>
              </a:rPr>
              <a:t/>
            </a:r>
            <a:br>
              <a:rPr lang="en-US" sz="2200" dirty="0" smtClean="0">
                <a:latin typeface="Garamond" panose="02020404030301010803" pitchFamily="18" charset="0"/>
              </a:rPr>
            </a:br>
            <a:r>
              <a:rPr lang="en-US" sz="24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www.vjlap.org</a:t>
            </a:r>
            <a:br>
              <a:rPr lang="en-US" sz="2400" dirty="0" smtClean="0">
                <a:solidFill>
                  <a:srgbClr val="003399"/>
                </a:solidFill>
                <a:latin typeface="Garamond" panose="02020404030301010803" pitchFamily="18" charset="0"/>
              </a:rPr>
            </a:br>
            <a:r>
              <a:rPr lang="en-US" sz="24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info@vjlap.org</a:t>
            </a:r>
            <a:br>
              <a:rPr lang="en-US" sz="2400" dirty="0" smtClean="0">
                <a:solidFill>
                  <a:srgbClr val="003399"/>
                </a:solidFill>
                <a:latin typeface="Garamond" panose="02020404030301010803" pitchFamily="18" charset="0"/>
              </a:rPr>
            </a:br>
            <a:r>
              <a:rPr lang="en-US" sz="22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/>
            </a:r>
            <a:br>
              <a:rPr lang="en-US" sz="2200" dirty="0" smtClean="0">
                <a:solidFill>
                  <a:srgbClr val="003399"/>
                </a:solidFill>
                <a:latin typeface="Garamond" panose="02020404030301010803" pitchFamily="18" charset="0"/>
              </a:rPr>
            </a:br>
            <a:r>
              <a:rPr lang="en-US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24/7 </a:t>
            </a:r>
            <a:r>
              <a:rPr lang="en-US" sz="2200" b="1" dirty="0" err="1" smtClean="0">
                <a:solidFill>
                  <a:srgbClr val="003399"/>
                </a:solidFill>
                <a:latin typeface="Garamond" panose="02020404030301010803" pitchFamily="18" charset="0"/>
              </a:rPr>
              <a:t>HelpLine</a:t>
            </a:r>
            <a:r>
              <a:rPr lang="en-US" sz="2200" b="1" dirty="0" smtClean="0">
                <a:solidFill>
                  <a:srgbClr val="003399"/>
                </a:solidFill>
                <a:latin typeface="Garamond" panose="02020404030301010803" pitchFamily="18" charset="0"/>
              </a:rPr>
              <a:t>:</a:t>
            </a:r>
            <a:r>
              <a:rPr lang="en-US" sz="22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/>
            </a:r>
            <a:br>
              <a:rPr lang="en-US" sz="2200" dirty="0" smtClean="0">
                <a:solidFill>
                  <a:srgbClr val="003399"/>
                </a:solidFill>
                <a:latin typeface="Garamond" panose="02020404030301010803" pitchFamily="18" charset="0"/>
              </a:rPr>
            </a:br>
            <a:r>
              <a:rPr lang="en-US" sz="22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877.545.4682</a:t>
            </a:r>
            <a:endParaRPr lang="en-US" sz="2200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2071" y="425885"/>
            <a:ext cx="4046392" cy="6432115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>
                <a:solidFill>
                  <a:schemeClr val="tx2"/>
                </a:solidFill>
                <a:latin typeface="Garamond" panose="02020404030301010803" pitchFamily="18" charset="0"/>
              </a:rPr>
              <a:t>Statewide.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Independent</a:t>
            </a:r>
            <a:r>
              <a:rPr lang="en-US" sz="3100" dirty="0">
                <a:solidFill>
                  <a:schemeClr val="tx2"/>
                </a:solidFill>
                <a:latin typeface="Garamond" panose="02020404030301010803" pitchFamily="18" charset="0"/>
              </a:rPr>
              <a:t>, Non-Profit Organization.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Confidential</a:t>
            </a:r>
            <a:r>
              <a:rPr lang="en-US" sz="3100" dirty="0">
                <a:solidFill>
                  <a:schemeClr val="tx2"/>
                </a:solidFill>
                <a:latin typeface="Garamond" panose="02020404030301010803" pitchFamily="18" charset="0"/>
              </a:rPr>
              <a:t>.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Voluntary. Non- disciplinary. No Cost. </a:t>
            </a:r>
          </a:p>
          <a:p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We assist </a:t>
            </a:r>
            <a:r>
              <a:rPr lang="en-US" sz="3100" dirty="0">
                <a:solidFill>
                  <a:schemeClr val="tx2"/>
                </a:solidFill>
                <a:latin typeface="Garamond" panose="02020404030301010803" pitchFamily="18" charset="0"/>
              </a:rPr>
              <a:t>with referrals to therapist,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psychiatrists, </a:t>
            </a:r>
            <a:r>
              <a:rPr lang="en-US" sz="3100" dirty="0">
                <a:solidFill>
                  <a:schemeClr val="tx2"/>
                </a:solidFill>
                <a:latin typeface="Garamond" panose="02020404030301010803" pitchFamily="18" charset="0"/>
              </a:rPr>
              <a:t>or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treatment, as indicated</a:t>
            </a:r>
          </a:p>
          <a:p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Work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with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Virginia’s law students, law schools, and bar applicants.</a:t>
            </a:r>
            <a:endParaRPr lang="en-US" sz="3100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Provide CLE’s to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local and specialty bar association’s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, law firms,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and anyone </a:t>
            </a:r>
            <a:r>
              <a:rPr lang="en-US" sz="31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affiliated within the legal arena/practice.</a:t>
            </a:r>
          </a:p>
          <a:p>
            <a:r>
              <a:rPr lang="en-US" sz="3100" dirty="0">
                <a:latin typeface="Garamond" panose="02020404030301010803" pitchFamily="18" charset="0"/>
              </a:rPr>
              <a:t>Monitor lawyers </a:t>
            </a:r>
            <a:r>
              <a:rPr lang="en-US" sz="3100" dirty="0" smtClean="0">
                <a:latin typeface="Garamond" panose="02020404030301010803" pitchFamily="18" charset="0"/>
              </a:rPr>
              <a:t>who voluntarily agree to enter into a Rehabilitation Monitoring Contract (even when referred, participation is voluntary).</a:t>
            </a:r>
            <a:endParaRPr lang="en-US" sz="3100" dirty="0" smtClean="0">
              <a:latin typeface="Garamond" panose="02020404030301010803" pitchFamily="18" charset="0"/>
            </a:endParaRPr>
          </a:p>
          <a:p>
            <a:r>
              <a:rPr lang="en-US" sz="3100" dirty="0" smtClean="0">
                <a:latin typeface="Garamond" panose="02020404030301010803" pitchFamily="18" charset="0"/>
              </a:rPr>
              <a:t>Provide information, outreach, and resources to concerned </a:t>
            </a:r>
            <a:r>
              <a:rPr lang="en-US" sz="3100" dirty="0" smtClean="0">
                <a:latin typeface="Garamond" panose="02020404030301010803" pitchFamily="18" charset="0"/>
              </a:rPr>
              <a:t>individuals, colleagues, and family members.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6770" y="669702"/>
            <a:ext cx="3474720" cy="454135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>
                <a:solidFill>
                  <a:srgbClr val="003399"/>
                </a:solidFill>
                <a:latin typeface="Garamond" panose="02020404030301010803" pitchFamily="18" charset="0"/>
              </a:rPr>
              <a:t>Contact </a:t>
            </a:r>
            <a:r>
              <a:rPr lang="en-US" sz="2400" u="sng" dirty="0" smtClean="0">
                <a:solidFill>
                  <a:srgbClr val="003399"/>
                </a:solidFill>
                <a:latin typeface="Garamond" panose="02020404030301010803" pitchFamily="18" charset="0"/>
              </a:rPr>
              <a:t>Us</a:t>
            </a:r>
            <a:endParaRPr lang="en-US" sz="2400" u="sng" dirty="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28971" y="1331773"/>
            <a:ext cx="3830318" cy="5251911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b="1" dirty="0" smtClean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Tim Carroll</a:t>
            </a: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, MBA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Executive Director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804.644.3212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100" dirty="0" smtClean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Jim Leffler, LPC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Clinical Director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(Richmond Area)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804.614.5841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200" dirty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Barbara </a:t>
            </a:r>
            <a:r>
              <a:rPr lang="en-US" sz="2600" dirty="0">
                <a:solidFill>
                  <a:srgbClr val="003399"/>
                </a:solidFill>
                <a:latin typeface="Garamond" panose="02020404030301010803" pitchFamily="18" charset="0"/>
              </a:rPr>
              <a:t>Mardigian</a:t>
            </a: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, LPC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Deputy </a:t>
            </a:r>
            <a:r>
              <a:rPr lang="en-US" sz="2300" dirty="0">
                <a:latin typeface="Garamond" panose="02020404030301010803" pitchFamily="18" charset="0"/>
              </a:rPr>
              <a:t>Clinical </a:t>
            </a:r>
            <a:r>
              <a:rPr lang="en-US" sz="2300" dirty="0" smtClean="0">
                <a:latin typeface="Garamond" panose="02020404030301010803" pitchFamily="18" charset="0"/>
              </a:rPr>
              <a:t>Director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(Northern Virginia Region)</a:t>
            </a:r>
            <a:endParaRPr lang="en-US" sz="2300" dirty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703.206.8027</a:t>
            </a:r>
          </a:p>
          <a:p>
            <a:pPr algn="ctr">
              <a:spcBef>
                <a:spcPts val="0"/>
              </a:spcBef>
            </a:pPr>
            <a:endParaRPr lang="en-US" sz="2200" dirty="0" smtClean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Angeline </a:t>
            </a:r>
            <a:r>
              <a:rPr lang="en-US" sz="2600" dirty="0">
                <a:solidFill>
                  <a:srgbClr val="003399"/>
                </a:solidFill>
                <a:latin typeface="Garamond" panose="02020404030301010803" pitchFamily="18" charset="0"/>
              </a:rPr>
              <a:t>Lloyd</a:t>
            </a: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, LPC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(Southwest Region)</a:t>
            </a:r>
            <a:endParaRPr lang="en-US" sz="2300" dirty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276.920.8133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solidFill>
                  <a:srgbClr val="003399"/>
                </a:solidFill>
                <a:latin typeface="Garamond" panose="02020404030301010803" pitchFamily="18" charset="0"/>
              </a:rPr>
              <a:t>Janet Van Cuyk, MSW, JD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 smtClean="0">
                <a:latin typeface="Garamond" panose="02020404030301010803" pitchFamily="18" charset="0"/>
              </a:rPr>
              <a:t>(Tidewater &amp; Charlottesville Areas)</a:t>
            </a:r>
            <a:endParaRPr lang="en-US" sz="2300" dirty="0"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3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757.775.0058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7" y="97486"/>
            <a:ext cx="2468575" cy="246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Garamond" panose="02020404030301010803" pitchFamily="18" charset="0"/>
              </a:rPr>
              <a:t>Stress and your brain</a:t>
            </a:r>
            <a:r>
              <a:rPr lang="en-US" sz="4800" b="1" dirty="0" smtClean="0">
                <a:latin typeface="Garamond" panose="02020404030301010803" pitchFamily="18" charset="0"/>
              </a:rPr>
              <a:t/>
            </a:r>
            <a:br>
              <a:rPr lang="en-US" sz="4800" b="1" dirty="0" smtClean="0">
                <a:latin typeface="Garamond" panose="02020404030301010803" pitchFamily="18" charset="0"/>
              </a:rPr>
            </a:br>
            <a:endParaRPr lang="en-US" i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94" y="463889"/>
            <a:ext cx="7005905" cy="4601705"/>
          </a:xfrm>
        </p:spPr>
      </p:pic>
      <p:sp>
        <p:nvSpPr>
          <p:cNvPr id="3" name="TextBox 2"/>
          <p:cNvSpPr txBox="1"/>
          <p:nvPr/>
        </p:nvSpPr>
        <p:spPr>
          <a:xfrm>
            <a:off x="3895594" y="5065594"/>
            <a:ext cx="7565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When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 person feels this way, they often try </a:t>
            </a:r>
            <a:r>
              <a:rPr lang="en-US" sz="20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harder to manage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these symptoms, which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may make them worse. It is a vicious 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2016 ABA/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Hazelden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Betty Ford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study discovered that:</a:t>
            </a:r>
          </a:p>
          <a:p>
            <a:pPr lvl="2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-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19% of lawyers experience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anxiety; and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- 23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% experience chronic stress.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58" y="1109873"/>
            <a:ext cx="3153776" cy="460118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How does our emotional state impact our </a:t>
            </a:r>
            <a:r>
              <a:rPr lang="en-US" sz="44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life?</a:t>
            </a:r>
            <a:r>
              <a:rPr lang="en-US" sz="4800" b="1" dirty="0" smtClean="0">
                <a:solidFill>
                  <a:schemeClr val="bg1"/>
                </a:solidFill>
              </a:rPr>
              <a:t>	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65" y="877330"/>
            <a:ext cx="6215449" cy="5066270"/>
          </a:xfrm>
        </p:spPr>
      </p:pic>
    </p:spTree>
    <p:extLst>
      <p:ext uri="{BB962C8B-B14F-4D97-AF65-F5344CB8AC3E}">
        <p14:creationId xmlns:p14="http://schemas.microsoft.com/office/powerpoint/2010/main" val="31694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Factors that influence stress and anxiety in the practice of law</a:t>
            </a:r>
            <a:r>
              <a:rPr lang="en-US" sz="4400" dirty="0" smtClean="0">
                <a:latin typeface="Garamond" panose="02020404030301010803" pitchFamily="18" charset="0"/>
              </a:rPr>
              <a:t>.</a:t>
            </a:r>
            <a:endParaRPr lang="en-US" sz="4400" i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964" y="964316"/>
            <a:ext cx="7816241" cy="51206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Time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constraints.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High stakes cases,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involving your clients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property 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freedom.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Clients’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expectation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of 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certain level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expertise, whether realistic.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Feeling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judged 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scrutinized by colleagues, judges, and juries.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Persistent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fear of malpractice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claims or ethical complaints.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adversarial nature of law; constant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state of conflict with opposing counsel and their desire to prove you wrong.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Legal landscape becoming more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hostile, and less cordial.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Personal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burdens that can often parallel with your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clients’ burdens.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Bill, bill, bill, bill, bill, bill.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Constant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vigilance; preparing 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worst care scenario all the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Feeling you will be perceived as being “weak” for showing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emotion or vulnerability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struggling with a case.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9786" y="6363222"/>
            <a:ext cx="7093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“13 Reasons why lawyers are so stressed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out.”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Molly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McGrath, March 2019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74" y="1123836"/>
            <a:ext cx="3029920" cy="460118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What is Resilience</a:t>
            </a:r>
            <a:r>
              <a:rPr lang="en-US" sz="4400" dirty="0" smtClean="0">
                <a:latin typeface="Garamond" panose="02020404030301010803" pitchFamily="18" charset="0"/>
              </a:rPr>
              <a:t>?</a:t>
            </a:r>
            <a:br>
              <a:rPr lang="en-US" sz="4400" dirty="0" smtClean="0">
                <a:latin typeface="Garamond" panose="02020404030301010803" pitchFamily="18" charset="0"/>
              </a:rPr>
            </a:br>
            <a:r>
              <a:rPr lang="en-US" sz="4400" dirty="0">
                <a:latin typeface="Garamond" panose="02020404030301010803" pitchFamily="18" charset="0"/>
              </a:rPr>
              <a:t/>
            </a:r>
            <a:br>
              <a:rPr lang="en-US" sz="4400" dirty="0">
                <a:latin typeface="Garamond" panose="02020404030301010803" pitchFamily="18" charset="0"/>
              </a:rPr>
            </a:br>
            <a:r>
              <a:rPr lang="en-US" sz="4400" dirty="0" smtClean="0">
                <a:latin typeface="Garamond" panose="02020404030301010803" pitchFamily="18" charset="0"/>
              </a:rPr>
              <a:t>Why </a:t>
            </a:r>
            <a:r>
              <a:rPr lang="en-US" sz="4400" dirty="0" smtClean="0">
                <a:latin typeface="Garamond" panose="02020404030301010803" pitchFamily="18" charset="0"/>
              </a:rPr>
              <a:t>is it </a:t>
            </a:r>
            <a:r>
              <a:rPr lang="en-US" sz="4400" dirty="0" smtClean="0">
                <a:latin typeface="Garamond" panose="02020404030301010803" pitchFamily="18" charset="0"/>
              </a:rPr>
              <a:t>important?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5594" y="713985"/>
            <a:ext cx="7440461" cy="5373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Resilience is 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eing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able to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adapt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life's misfortunes and setbacks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When something goes wrong, do you fall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apart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bounce back?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Are you able to adapt to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adversity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Do you continue to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function, work and,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engage in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life;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do you miss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work and disconnect from life, work,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family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Do you feel victimized and become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overwhelmed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reach out to those you trust?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Lack of resilience will not end your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problems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those of your family members, but it can give you the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ability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see past them and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engage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 healthy coping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skills.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Resilience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</a:t>
            </a:r>
            <a:r>
              <a:rPr lang="en-US" sz="2200" b="1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not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: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Putting up with difficult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situations/people,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Being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stoic, or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Managing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on your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own. 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3999" y="6263014"/>
            <a:ext cx="250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Source: The Mayo Clinic.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4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78" y="1123837"/>
            <a:ext cx="2998923" cy="460118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Garamond" panose="02020404030301010803" pitchFamily="18" charset="0"/>
              </a:rPr>
              <a:t>What is Resilience?</a:t>
            </a:r>
            <a:br>
              <a:rPr lang="en-US" sz="4400" dirty="0">
                <a:latin typeface="Garamond" panose="02020404030301010803" pitchFamily="18" charset="0"/>
              </a:rPr>
            </a:br>
            <a:r>
              <a:rPr lang="en-US" sz="4400" dirty="0">
                <a:latin typeface="Garamond" panose="02020404030301010803" pitchFamily="18" charset="0"/>
              </a:rPr>
              <a:t/>
            </a:r>
            <a:br>
              <a:rPr lang="en-US" sz="4400" dirty="0">
                <a:latin typeface="Garamond" panose="02020404030301010803" pitchFamily="18" charset="0"/>
              </a:rPr>
            </a:br>
            <a:r>
              <a:rPr lang="en-US" sz="4400" dirty="0">
                <a:latin typeface="Garamond" panose="02020404030301010803" pitchFamily="18" charset="0"/>
              </a:rPr>
              <a:t>Why is it important?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Resilience: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Has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being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able to reach out for support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as a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key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ingredient.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help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protect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us from mental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health issues, including anxiety and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depression,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Can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offset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factors that can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exacerbate mental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health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conditions.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Improves your ability to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cope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775" y="5725020"/>
            <a:ext cx="144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Continued</a:t>
            </a:r>
            <a:endParaRPr lang="en-US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7769" y="6211669"/>
            <a:ext cx="7049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“Resilience: Build skills to endure hardship” The Mayo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Clinic.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October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2020.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47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80" y="826719"/>
            <a:ext cx="3014421" cy="4898302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Garamond" panose="02020404030301010803" pitchFamily="18" charset="0"/>
              </a:rPr>
              <a:t>Resilience: </a:t>
            </a:r>
            <a:r>
              <a:rPr lang="en-US" sz="2400" dirty="0" smtClean="0">
                <a:latin typeface="Garamond" panose="02020404030301010803" pitchFamily="18" charset="0"/>
              </a:rPr>
              <a:t/>
            </a:r>
            <a:br>
              <a:rPr lang="en-US" sz="2400" dirty="0" smtClean="0">
                <a:latin typeface="Garamond" panose="02020404030301010803" pitchFamily="18" charset="0"/>
              </a:rPr>
            </a:br>
            <a:r>
              <a:rPr lang="en-US" sz="1800" dirty="0" smtClean="0">
                <a:latin typeface="Garamond" panose="02020404030301010803" pitchFamily="18" charset="0"/>
              </a:rPr>
              <a:t/>
            </a:r>
            <a:br>
              <a:rPr lang="en-US" sz="18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This </a:t>
            </a:r>
            <a:r>
              <a:rPr lang="en-US" sz="2000" dirty="0">
                <a:latin typeface="Garamond" panose="02020404030301010803" pitchFamily="18" charset="0"/>
              </a:rPr>
              <a:t>speaks to ones ability to survive and thrive when faced with many difficult stressors. </a:t>
            </a:r>
            <a:r>
              <a:rPr lang="en-US" sz="2000" dirty="0" smtClean="0">
                <a:latin typeface="Garamond" panose="02020404030301010803" pitchFamily="18" charset="0"/>
              </a:rPr>
              <a:t/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/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- Often </a:t>
            </a:r>
            <a:r>
              <a:rPr lang="en-US" sz="2000" dirty="0" smtClean="0">
                <a:latin typeface="Garamond" panose="02020404030301010803" pitchFamily="18" charset="0"/>
              </a:rPr>
              <a:t>resilience is used </a:t>
            </a:r>
            <a:r>
              <a:rPr lang="en-US" sz="2000" dirty="0" smtClean="0">
                <a:latin typeface="Garamond" panose="02020404030301010803" pitchFamily="18" charset="0"/>
              </a:rPr>
              <a:t>when describing clients, </a:t>
            </a:r>
            <a:r>
              <a:rPr lang="en-US" sz="2000" dirty="0" smtClean="0">
                <a:latin typeface="Garamond" panose="02020404030301010803" pitchFamily="18" charset="0"/>
              </a:rPr>
              <a:t>friends, </a:t>
            </a:r>
            <a:r>
              <a:rPr lang="en-US" sz="2000" dirty="0" smtClean="0">
                <a:latin typeface="Garamond" panose="02020404030301010803" pitchFamily="18" charset="0"/>
              </a:rPr>
              <a:t>and family </a:t>
            </a:r>
            <a:r>
              <a:rPr lang="en-US" sz="2000" dirty="0" smtClean="0">
                <a:latin typeface="Garamond" panose="02020404030301010803" pitchFamily="18" charset="0"/>
              </a:rPr>
              <a:t>members’ coping.</a:t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- W</a:t>
            </a:r>
            <a:r>
              <a:rPr lang="en-US" sz="2000" dirty="0" smtClean="0">
                <a:latin typeface="Garamond" panose="02020404030301010803" pitchFamily="18" charset="0"/>
              </a:rPr>
              <a:t>hat </a:t>
            </a:r>
            <a:r>
              <a:rPr lang="en-US" sz="2000" dirty="0" smtClean="0">
                <a:latin typeface="Garamond" panose="02020404030301010803" pitchFamily="18" charset="0"/>
              </a:rPr>
              <a:t>about the resilience it takes to get </a:t>
            </a:r>
            <a:r>
              <a:rPr lang="en-US" sz="2000" dirty="0" smtClean="0">
                <a:latin typeface="Garamond" panose="02020404030301010803" pitchFamily="18" charset="0"/>
              </a:rPr>
              <a:t>through a </a:t>
            </a:r>
            <a:r>
              <a:rPr lang="en-US" sz="2000" dirty="0" smtClean="0">
                <a:latin typeface="Garamond" panose="02020404030301010803" pitchFamily="18" charset="0"/>
              </a:rPr>
              <a:t>challenging case, hearing </a:t>
            </a:r>
            <a:r>
              <a:rPr lang="en-US" sz="2000" dirty="0" smtClean="0">
                <a:latin typeface="Garamond" panose="02020404030301010803" pitchFamily="18" charset="0"/>
              </a:rPr>
              <a:t>a client’s trauma, cases bringing to mind you experienced or witnessed </a:t>
            </a:r>
            <a:r>
              <a:rPr lang="en-US" sz="2000" dirty="0" smtClean="0">
                <a:latin typeface="Garamond" panose="02020404030301010803" pitchFamily="18" charset="0"/>
              </a:rPr>
              <a:t>in the past? 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335" y="604380"/>
            <a:ext cx="7841292" cy="5775638"/>
          </a:xfrm>
        </p:spPr>
        <p:txBody>
          <a:bodyPr/>
          <a:lstStyle/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practice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resiliency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through having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meaningful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relationships with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others.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accept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tension between work and carving out time to decompress. 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establish a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balance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 Lawyers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often feel guilty for taking time for themselves. There is no magical moment when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balance happens;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it is a practice.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needs will change based on what is going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on (e.g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.,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the night before trial, your desire to have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“me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time” will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seem selfish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or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impossible).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Find small reasonable ways to manage. Often waking outside or to lunch if possible is enough to reset and continue working.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Self-care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actually 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helps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become more resilient and able to manage stressful situations or cases easier than just “grinding thru.”</a:t>
            </a:r>
          </a:p>
          <a:p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Acknowledgement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versus ignoring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key.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Each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person has different needs of how much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self-care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is needed. The key is to understand </a:t>
            </a:r>
            <a:r>
              <a:rPr lang="en-US" sz="2200" b="1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your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needs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for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self-care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5980" y="5624186"/>
            <a:ext cx="320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“Relaxing the anxious lawyer brain </a:t>
            </a:r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takes practice.” </a:t>
            </a:r>
            <a:r>
              <a:rPr lang="en-US" sz="12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Jeena</a:t>
            </a:r>
            <a:r>
              <a:rPr lang="en-US" sz="1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Cho. ABA Journal, September 2018.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1123837"/>
            <a:ext cx="3106455" cy="460118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aramond" panose="02020404030301010803" pitchFamily="18" charset="0"/>
              </a:rPr>
              <a:t>Reframing Unproductive Thinking</a:t>
            </a:r>
            <a:endParaRPr lang="en-US" sz="44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13984"/>
            <a:ext cx="7315200" cy="52707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Seek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to understand where you </a:t>
            </a: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can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have a measure of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control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or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influence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in a situation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versus hyper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focusing on what you cannot control or influence.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Find measurable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and specific evidence to support the accuracy of your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thoughts (assess </a:t>
            </a:r>
            <a:r>
              <a:rPr lang="en-US" sz="2400" u="sng" dirty="0" smtClean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assumptions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).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Try to </a:t>
            </a:r>
            <a:r>
              <a:rPr lang="en-US" sz="2400" u="sng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avoid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black-and-white, all-or-nothing,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thinking styles.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Consider what would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you tell a friend or colleague in the same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situation.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We often give better advice to others than what we would do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Garamond" panose="02020404030301010803" pitchFamily="18" charset="0"/>
              </a:rPr>
              <a:t>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30661</TotalTime>
  <Words>2569</Words>
  <Application>Microsoft Office PowerPoint</Application>
  <PresentationFormat>Widescreen</PresentationFormat>
  <Paragraphs>238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Garamond</vt:lpstr>
      <vt:lpstr>Wingdings</vt:lpstr>
      <vt:lpstr>Wingdings 2</vt:lpstr>
      <vt:lpstr>Frame</vt:lpstr>
      <vt:lpstr> Lawyer Wellness; How to Identify &amp; Get Help Managing Stress &amp; Anxiety</vt:lpstr>
      <vt:lpstr>How many of you use this stress management system?</vt:lpstr>
      <vt:lpstr>Stress and your brain </vt:lpstr>
      <vt:lpstr>How does our emotional state impact our life? </vt:lpstr>
      <vt:lpstr>Factors that influence stress and anxiety in the practice of law.</vt:lpstr>
      <vt:lpstr>What is Resilience?  Why is it important?</vt:lpstr>
      <vt:lpstr>What is Resilience?  Why is it important?</vt:lpstr>
      <vt:lpstr>Resilience:   This speaks to ones ability to survive and thrive when faced with many difficult stressors.   - Often resilience is used when describing clients, friends, and family members’ coping. - What about the resilience it takes to get through a challenging case, hearing a client’s trauma, cases bringing to mind you experienced or witnessed in the past? </vt:lpstr>
      <vt:lpstr>Reframing Unproductive Thinking</vt:lpstr>
      <vt:lpstr>Self- monitoring</vt:lpstr>
      <vt:lpstr>Self-monitoring</vt:lpstr>
      <vt:lpstr>Reframing Unproductive Thinking</vt:lpstr>
      <vt:lpstr>How burnout impacts all areas of your life.</vt:lpstr>
      <vt:lpstr>Definition of Compassion Fatigue</vt:lpstr>
      <vt:lpstr>Common signs of compassion fatigue. </vt:lpstr>
      <vt:lpstr>What do we do now? </vt:lpstr>
      <vt:lpstr>Biases</vt:lpstr>
      <vt:lpstr>Blind Spots</vt:lpstr>
      <vt:lpstr>Recovery</vt:lpstr>
      <vt:lpstr>Routines, Boundaries, and  Gratitude</vt:lpstr>
      <vt:lpstr>Routines, Boundaries, and Gratitude</vt:lpstr>
      <vt:lpstr>Routines, Boundaries, and Gratitude</vt:lpstr>
      <vt:lpstr>PowerPoint Presentation</vt:lpstr>
      <vt:lpstr>VJLAP Support Groups. </vt:lpstr>
      <vt:lpstr> What VJALP does?  www.vjlap.org info@vjlap.org  24/7 HelpLine: 877.545.4682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VAlhl Temp</dc:creator>
  <cp:lastModifiedBy>Janet Vancuyk</cp:lastModifiedBy>
  <cp:revision>116</cp:revision>
  <dcterms:created xsi:type="dcterms:W3CDTF">2019-10-09T14:26:20Z</dcterms:created>
  <dcterms:modified xsi:type="dcterms:W3CDTF">2021-04-23T12:07:36Z</dcterms:modified>
</cp:coreProperties>
</file>