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257" r:id="rId3"/>
    <p:sldId id="258" r:id="rId4"/>
    <p:sldId id="259" r:id="rId5"/>
    <p:sldId id="261" r:id="rId6"/>
    <p:sldId id="260" r:id="rId7"/>
    <p:sldId id="262" r:id="rId8"/>
    <p:sldId id="263" r:id="rId9"/>
    <p:sldId id="264" r:id="rId10"/>
    <p:sldId id="266" r:id="rId11"/>
    <p:sldId id="267" r:id="rId12"/>
    <p:sldId id="270" r:id="rId13"/>
    <p:sldId id="272" r:id="rId14"/>
    <p:sldId id="274" r:id="rId15"/>
    <p:sldId id="277" r:id="rId16"/>
    <p:sldId id="281" r:id="rId17"/>
    <p:sldId id="282" r:id="rId18"/>
    <p:sldId id="287" r:id="rId19"/>
    <p:sldId id="292" r:id="rId20"/>
    <p:sldId id="295" r:id="rId21"/>
    <p:sldId id="297" r:id="rId22"/>
    <p:sldId id="298" r:id="rId23"/>
    <p:sldId id="299" r:id="rId24"/>
    <p:sldId id="300" r:id="rId25"/>
    <p:sldId id="296"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6" r:id="rId39"/>
    <p:sldId id="313" r:id="rId40"/>
    <p:sldId id="31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3250" autoAdjust="0"/>
  </p:normalViewPr>
  <p:slideViewPr>
    <p:cSldViewPr snapToGrid="0">
      <p:cViewPr varScale="1">
        <p:scale>
          <a:sx n="40" d="100"/>
          <a:sy n="40" d="100"/>
        </p:scale>
        <p:origin x="84" y="10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189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FF77A-03EE-45B4-A411-49DBCE367D21}"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7A5C2-06F9-469C-8F21-4102080EC5E6}" type="slidenum">
              <a:rPr lang="en-US" smtClean="0"/>
              <a:t>‹#›</a:t>
            </a:fld>
            <a:endParaRPr lang="en-US"/>
          </a:p>
        </p:txBody>
      </p:sp>
    </p:spTree>
    <p:extLst>
      <p:ext uri="{BB962C8B-B14F-4D97-AF65-F5344CB8AC3E}">
        <p14:creationId xmlns:p14="http://schemas.microsoft.com/office/powerpoint/2010/main" val="110306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 and Janet:</a:t>
            </a:r>
          </a:p>
          <a:p>
            <a:endParaRPr lang="en-US" dirty="0"/>
          </a:p>
          <a:p>
            <a:endParaRPr lang="en-US" dirty="0" smtClean="0"/>
          </a:p>
          <a:p>
            <a:r>
              <a:rPr lang="en-US" dirty="0" smtClean="0"/>
              <a:t>Thank the Bench/Bar Conference for having us come speak. </a:t>
            </a:r>
          </a:p>
          <a:p>
            <a:endParaRPr lang="en-US" dirty="0" smtClean="0"/>
          </a:p>
          <a:p>
            <a:r>
              <a:rPr lang="en-US" dirty="0" smtClean="0"/>
              <a:t>Introduce selves</a:t>
            </a:r>
          </a:p>
          <a:p>
            <a:endParaRPr lang="en-US" dirty="0" smtClean="0"/>
          </a:p>
          <a:p>
            <a:r>
              <a:rPr lang="en-US" dirty="0" smtClean="0"/>
              <a:t>Name, role, title.</a:t>
            </a:r>
          </a:p>
          <a:p>
            <a:endParaRPr lang="en-US" dirty="0" smtClean="0"/>
          </a:p>
          <a:p>
            <a:endParaRPr lang="en-US" dirty="0"/>
          </a:p>
          <a:p>
            <a:r>
              <a:rPr lang="en-US" dirty="0" smtClean="0"/>
              <a:t>(Slow down)</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1</a:t>
            </a:fld>
            <a:endParaRPr lang="en-US"/>
          </a:p>
        </p:txBody>
      </p:sp>
    </p:spTree>
    <p:extLst>
      <p:ext uri="{BB962C8B-B14F-4D97-AF65-F5344CB8AC3E}">
        <p14:creationId xmlns:p14="http://schemas.microsoft.com/office/powerpoint/2010/main" val="3103314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components of competency:</a:t>
            </a:r>
          </a:p>
          <a:p>
            <a:r>
              <a:rPr lang="en-US" dirty="0" smtClean="0"/>
              <a:t>JANET?</a:t>
            </a:r>
          </a:p>
          <a:p>
            <a:endParaRPr lang="en-US" dirty="0"/>
          </a:p>
          <a:p>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10</a:t>
            </a:fld>
            <a:endParaRPr lang="en-US"/>
          </a:p>
        </p:txBody>
      </p:sp>
    </p:spTree>
    <p:extLst>
      <p:ext uri="{BB962C8B-B14F-4D97-AF65-F5344CB8AC3E}">
        <p14:creationId xmlns:p14="http://schemas.microsoft.com/office/powerpoint/2010/main" val="2513726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a:t>
            </a:r>
          </a:p>
          <a:p>
            <a:endParaRPr lang="en-US" dirty="0"/>
          </a:p>
          <a:p>
            <a:r>
              <a:rPr lang="en-US" dirty="0" smtClean="0"/>
              <a:t>Competent, prompt, and diligent</a:t>
            </a:r>
          </a:p>
          <a:p>
            <a:r>
              <a:rPr lang="en-US" dirty="0" smtClean="0"/>
              <a:t>Keeping information in confidence</a:t>
            </a:r>
          </a:p>
          <a:p>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11</a:t>
            </a:fld>
            <a:endParaRPr lang="en-US"/>
          </a:p>
        </p:txBody>
      </p:sp>
    </p:spTree>
    <p:extLst>
      <p:ext uri="{BB962C8B-B14F-4D97-AF65-F5344CB8AC3E}">
        <p14:creationId xmlns:p14="http://schemas.microsoft.com/office/powerpoint/2010/main" val="2836854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12</a:t>
            </a:fld>
            <a:endParaRPr lang="en-US"/>
          </a:p>
        </p:txBody>
      </p:sp>
    </p:spTree>
    <p:extLst>
      <p:ext uri="{BB962C8B-B14F-4D97-AF65-F5344CB8AC3E}">
        <p14:creationId xmlns:p14="http://schemas.microsoft.com/office/powerpoint/2010/main" val="655222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a:t>
            </a:r>
          </a:p>
          <a:p>
            <a:endParaRPr lang="en-US" dirty="0"/>
          </a:p>
          <a:p>
            <a:r>
              <a:rPr lang="en-US" dirty="0" smtClean="0"/>
              <a:t>Competence is-</a:t>
            </a:r>
          </a:p>
          <a:p>
            <a:r>
              <a:rPr lang="en-US" dirty="0" smtClean="0"/>
              <a:t>Knowledge</a:t>
            </a:r>
          </a:p>
          <a:p>
            <a:r>
              <a:rPr lang="en-US" dirty="0" smtClean="0"/>
              <a:t>Skill</a:t>
            </a:r>
          </a:p>
          <a:p>
            <a:r>
              <a:rPr lang="en-US" dirty="0" err="1" smtClean="0"/>
              <a:t>Thouroughness</a:t>
            </a:r>
            <a:endParaRPr lang="en-US" dirty="0" smtClean="0"/>
          </a:p>
          <a:p>
            <a:r>
              <a:rPr lang="en-US" dirty="0" smtClean="0"/>
              <a:t>Preparation</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13</a:t>
            </a:fld>
            <a:endParaRPr lang="en-US"/>
          </a:p>
        </p:txBody>
      </p:sp>
    </p:spTree>
    <p:extLst>
      <p:ext uri="{BB962C8B-B14F-4D97-AF65-F5344CB8AC3E}">
        <p14:creationId xmlns:p14="http://schemas.microsoft.com/office/powerpoint/2010/main" val="3990526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a:t>
            </a:r>
          </a:p>
          <a:p>
            <a:endParaRPr lang="en-US" dirty="0"/>
          </a:p>
          <a:p>
            <a:r>
              <a:rPr lang="en-US" dirty="0" smtClean="0"/>
              <a:t>Diligence and being prompt are highly important. </a:t>
            </a:r>
          </a:p>
          <a:p>
            <a:r>
              <a:rPr lang="en-US" dirty="0" smtClean="0"/>
              <a:t>Can withdraw under appropriate circumstances but shall not fail to carry out duties. </a:t>
            </a:r>
          </a:p>
        </p:txBody>
      </p:sp>
      <p:sp>
        <p:nvSpPr>
          <p:cNvPr id="4" name="Slide Number Placeholder 3"/>
          <p:cNvSpPr>
            <a:spLocks noGrp="1"/>
          </p:cNvSpPr>
          <p:nvPr>
            <p:ph type="sldNum" sz="quarter" idx="10"/>
          </p:nvPr>
        </p:nvSpPr>
        <p:spPr/>
        <p:txBody>
          <a:bodyPr/>
          <a:lstStyle/>
          <a:p>
            <a:fld id="{80D7A5C2-06F9-469C-8F21-4102080EC5E6}" type="slidenum">
              <a:rPr lang="en-US" smtClean="0"/>
              <a:t>14</a:t>
            </a:fld>
            <a:endParaRPr lang="en-US"/>
          </a:p>
        </p:txBody>
      </p:sp>
    </p:spTree>
    <p:extLst>
      <p:ext uri="{BB962C8B-B14F-4D97-AF65-F5344CB8AC3E}">
        <p14:creationId xmlns:p14="http://schemas.microsoft.com/office/powerpoint/2010/main" val="164147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a:t>
            </a:r>
          </a:p>
          <a:p>
            <a:endParaRPr lang="en-US" dirty="0"/>
          </a:p>
          <a:p>
            <a:r>
              <a:rPr lang="en-US" dirty="0" smtClean="0"/>
              <a:t>Clients need to know case status and need to be kept informed. </a:t>
            </a:r>
          </a:p>
          <a:p>
            <a:r>
              <a:rPr lang="en-US" dirty="0" smtClean="0"/>
              <a:t>Sometimes you may need to set limits or establish boundaries- </a:t>
            </a:r>
          </a:p>
          <a:p>
            <a:r>
              <a:rPr lang="en-US" dirty="0" smtClean="0"/>
              <a:t>“I can update you once a week.” </a:t>
            </a:r>
          </a:p>
        </p:txBody>
      </p:sp>
      <p:sp>
        <p:nvSpPr>
          <p:cNvPr id="4" name="Slide Number Placeholder 3"/>
          <p:cNvSpPr>
            <a:spLocks noGrp="1"/>
          </p:cNvSpPr>
          <p:nvPr>
            <p:ph type="sldNum" sz="quarter" idx="10"/>
          </p:nvPr>
        </p:nvSpPr>
        <p:spPr/>
        <p:txBody>
          <a:bodyPr/>
          <a:lstStyle/>
          <a:p>
            <a:fld id="{80D7A5C2-06F9-469C-8F21-4102080EC5E6}" type="slidenum">
              <a:rPr lang="en-US" smtClean="0"/>
              <a:t>15</a:t>
            </a:fld>
            <a:endParaRPr lang="en-US"/>
          </a:p>
        </p:txBody>
      </p:sp>
    </p:spTree>
    <p:extLst>
      <p:ext uri="{BB962C8B-B14F-4D97-AF65-F5344CB8AC3E}">
        <p14:creationId xmlns:p14="http://schemas.microsoft.com/office/powerpoint/2010/main" val="4169835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a:t>
            </a:r>
          </a:p>
          <a:p>
            <a:endParaRPr lang="en-US" dirty="0"/>
          </a:p>
          <a:p>
            <a:r>
              <a:rPr lang="en-US" dirty="0" smtClean="0"/>
              <a:t>Be mindful of conflicts and take appropriate action if you are not able to represent your client. Withdraw when these events occur. </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16</a:t>
            </a:fld>
            <a:endParaRPr lang="en-US"/>
          </a:p>
        </p:txBody>
      </p:sp>
    </p:spTree>
    <p:extLst>
      <p:ext uri="{BB962C8B-B14F-4D97-AF65-F5344CB8AC3E}">
        <p14:creationId xmlns:p14="http://schemas.microsoft.com/office/powerpoint/2010/main" val="75141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a:t>
            </a:r>
          </a:p>
          <a:p>
            <a:endParaRPr lang="en-US" dirty="0"/>
          </a:p>
          <a:p>
            <a:r>
              <a:rPr lang="en-US" dirty="0" smtClean="0"/>
              <a:t>What are my responsibilities as a partner or a supervisor?</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17</a:t>
            </a:fld>
            <a:endParaRPr lang="en-US"/>
          </a:p>
        </p:txBody>
      </p:sp>
    </p:spTree>
    <p:extLst>
      <p:ext uri="{BB962C8B-B14F-4D97-AF65-F5344CB8AC3E}">
        <p14:creationId xmlns:p14="http://schemas.microsoft.com/office/powerpoint/2010/main" val="4256397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a:t>
            </a:r>
          </a:p>
          <a:p>
            <a:endParaRPr lang="en-US" dirty="0"/>
          </a:p>
          <a:p>
            <a:r>
              <a:rPr lang="en-US" dirty="0" smtClean="0"/>
              <a:t>When do I report?</a:t>
            </a:r>
          </a:p>
          <a:p>
            <a:r>
              <a:rPr lang="en-US" dirty="0" smtClean="0"/>
              <a:t>When do I not report? </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18</a:t>
            </a:fld>
            <a:endParaRPr lang="en-US"/>
          </a:p>
        </p:txBody>
      </p:sp>
    </p:spTree>
    <p:extLst>
      <p:ext uri="{BB962C8B-B14F-4D97-AF65-F5344CB8AC3E}">
        <p14:creationId xmlns:p14="http://schemas.microsoft.com/office/powerpoint/2010/main" val="2169926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19</a:t>
            </a:fld>
            <a:endParaRPr lang="en-US"/>
          </a:p>
        </p:txBody>
      </p:sp>
    </p:spTree>
    <p:extLst>
      <p:ext uri="{BB962C8B-B14F-4D97-AF65-F5344CB8AC3E}">
        <p14:creationId xmlns:p14="http://schemas.microsoft.com/office/powerpoint/2010/main" val="64153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a:t>
            </a:r>
          </a:p>
          <a:p>
            <a:endParaRPr lang="en-US" dirty="0"/>
          </a:p>
          <a:p>
            <a:r>
              <a:rPr lang="en-US" dirty="0" smtClean="0"/>
              <a:t>Briefly review services: </a:t>
            </a:r>
          </a:p>
          <a:p>
            <a:endParaRPr lang="en-US" dirty="0"/>
          </a:p>
          <a:p>
            <a:r>
              <a:rPr lang="en-US" dirty="0" smtClean="0"/>
              <a:t>Virginia Judges and Lawyers Assistance Program was founded in the mind 1980’s. It has grown to include assistance for all issues that would impact a legal professional’s life and practice and assists all members of the legal profession. </a:t>
            </a:r>
          </a:p>
          <a:p>
            <a:endParaRPr lang="en-US" dirty="0"/>
          </a:p>
          <a:p>
            <a:r>
              <a:rPr lang="en-US" dirty="0" smtClean="0"/>
              <a:t>We provide individual and group support, evaluations, referrals to healthcare services to all members of the legal profession. We serve judges, lawyers, clerks, magistrates, paralegals, court staff, students, and their families. </a:t>
            </a:r>
          </a:p>
          <a:p>
            <a:endParaRPr lang="en-US" dirty="0"/>
          </a:p>
          <a:p>
            <a:r>
              <a:rPr lang="en-US" dirty="0" smtClean="0"/>
              <a:t>We do not charge fees for our services and all services are confidential. </a:t>
            </a:r>
          </a:p>
          <a:p>
            <a:endParaRPr lang="en-US" dirty="0"/>
          </a:p>
          <a:p>
            <a:r>
              <a:rPr lang="en-US" dirty="0" smtClean="0"/>
              <a:t>We work cooperatively with the Virginia State Bar but we are not part of the Bar. We are an independent nonprofit organization. We do not report information to the Bar or anyone else without your permission. </a:t>
            </a:r>
          </a:p>
          <a:p>
            <a:endParaRPr lang="en-US" dirty="0"/>
          </a:p>
          <a:p>
            <a:r>
              <a:rPr lang="en-US" dirty="0" smtClean="0"/>
              <a:t>FREE, CONFIDENTIAL, NON- DISCIPLINARY</a:t>
            </a:r>
          </a:p>
          <a:p>
            <a:endParaRPr lang="en-US" dirty="0"/>
          </a:p>
          <a:p>
            <a:r>
              <a:rPr lang="en-US" dirty="0" smtClean="0"/>
              <a:t>We also provide free Continuing Legal Education, such as this presentation today. </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2</a:t>
            </a:fld>
            <a:endParaRPr lang="en-US"/>
          </a:p>
        </p:txBody>
      </p:sp>
    </p:spTree>
    <p:extLst>
      <p:ext uri="{BB962C8B-B14F-4D97-AF65-F5344CB8AC3E}">
        <p14:creationId xmlns:p14="http://schemas.microsoft.com/office/powerpoint/2010/main" val="4045284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a:t>
            </a:r>
          </a:p>
          <a:p>
            <a:endParaRPr lang="en-US" dirty="0"/>
          </a:p>
          <a:p>
            <a:r>
              <a:rPr lang="en-US" dirty="0" smtClean="0"/>
              <a:t>Here are the top 10 skills according to the ABA</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20</a:t>
            </a:fld>
            <a:endParaRPr lang="en-US"/>
          </a:p>
        </p:txBody>
      </p:sp>
    </p:spTree>
    <p:extLst>
      <p:ext uri="{BB962C8B-B14F-4D97-AF65-F5344CB8AC3E}">
        <p14:creationId xmlns:p14="http://schemas.microsoft.com/office/powerpoint/2010/main" val="2432475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a:t>
            </a:r>
          </a:p>
          <a:p>
            <a:endParaRPr lang="en-US" dirty="0"/>
          </a:p>
          <a:p>
            <a:r>
              <a:rPr lang="en-US" dirty="0" smtClean="0"/>
              <a:t>How do mental health and substance abuse issues impact the work?</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21</a:t>
            </a:fld>
            <a:endParaRPr lang="en-US"/>
          </a:p>
        </p:txBody>
      </p:sp>
    </p:spTree>
    <p:extLst>
      <p:ext uri="{BB962C8B-B14F-4D97-AF65-F5344CB8AC3E}">
        <p14:creationId xmlns:p14="http://schemas.microsoft.com/office/powerpoint/2010/main" val="3436475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US" dirty="0" smtClean="0"/>
              <a:t>Angeline:</a:t>
            </a:r>
          </a:p>
          <a:p>
            <a:endParaRPr lang="en-US" dirty="0" smtClean="0"/>
          </a:p>
          <a:p>
            <a:r>
              <a:rPr lang="en-US" dirty="0" smtClean="0"/>
              <a:t>Here are some practice-based  examples of behavior that could indicate that a problem. </a:t>
            </a:r>
          </a:p>
          <a:p>
            <a:r>
              <a:rPr lang="en-US" dirty="0" smtClean="0"/>
              <a:t>Repeated deficiencies or </a:t>
            </a:r>
            <a:r>
              <a:rPr lang="en-US" dirty="0" err="1" smtClean="0"/>
              <a:t>tardies</a:t>
            </a:r>
            <a:r>
              <a:rPr lang="en-US" dirty="0" smtClean="0"/>
              <a:t>, or a pattern of these behaviors indicate that something is amiss. </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22</a:t>
            </a:fld>
            <a:endParaRPr lang="en-US"/>
          </a:p>
        </p:txBody>
      </p:sp>
    </p:spTree>
    <p:extLst>
      <p:ext uri="{BB962C8B-B14F-4D97-AF65-F5344CB8AC3E}">
        <p14:creationId xmlns:p14="http://schemas.microsoft.com/office/powerpoint/2010/main" val="29972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a:t>
            </a:r>
          </a:p>
          <a:p>
            <a:endParaRPr lang="en-US" dirty="0"/>
          </a:p>
          <a:p>
            <a:endParaRPr lang="en-US" dirty="0" smtClean="0"/>
          </a:p>
          <a:p>
            <a:r>
              <a:rPr lang="en-US" dirty="0" smtClean="0"/>
              <a:t>Here are some signs that you may notice: </a:t>
            </a:r>
          </a:p>
          <a:p>
            <a:endParaRPr lang="en-US" dirty="0"/>
          </a:p>
          <a:p>
            <a:r>
              <a:rPr lang="en-US" dirty="0" smtClean="0"/>
              <a:t>This is where you help one another because you know one another. </a:t>
            </a:r>
          </a:p>
          <a:p>
            <a:r>
              <a:rPr lang="en-US" dirty="0" smtClean="0"/>
              <a:t>You know one another’s baseline behavior and manner. </a:t>
            </a:r>
          </a:p>
          <a:p>
            <a:endParaRPr lang="en-US" dirty="0" smtClean="0"/>
          </a:p>
          <a:p>
            <a:r>
              <a:rPr lang="en-US" dirty="0" smtClean="0"/>
              <a:t>If someone who is normally very well-groomed begins to appear disheveled, the people who know them have a clue that something is different with the person. </a:t>
            </a:r>
          </a:p>
          <a:p>
            <a:r>
              <a:rPr lang="en-US" dirty="0" smtClean="0"/>
              <a:t>You may notice someone who was outgoing start to withdraw into themselves. </a:t>
            </a:r>
          </a:p>
          <a:p>
            <a:endParaRPr lang="en-US" dirty="0" smtClean="0"/>
          </a:p>
          <a:p>
            <a:r>
              <a:rPr lang="en-US" dirty="0" smtClean="0"/>
              <a:t>Procrastination may be evident. And that isn’t always ‘just laziness’ it could point to difficulties in mood or functioning. Depressed persons sometimes put tasks off that they could easily do. Anxiety can cause procrastination also. An unpleasant task is delayed and as it’s pushed back further and further, it feels bigger, scarier, and less possible. Procrastination can also come about due to substance use or withdrawal. A person may delay activities because they are under the influence of a substance or dealing with the withdrawal effects. </a:t>
            </a:r>
          </a:p>
          <a:p>
            <a:endParaRPr lang="en-US" dirty="0" smtClean="0"/>
          </a:p>
          <a:p>
            <a:endParaRPr lang="en-US" dirty="0" smtClean="0"/>
          </a:p>
          <a:p>
            <a:r>
              <a:rPr lang="en-US" dirty="0" smtClean="0"/>
              <a:t>You may notice changes in mood. You may notice a someone reacting in a severe manner to something you perceive as a minor issue. </a:t>
            </a:r>
          </a:p>
          <a:p>
            <a:r>
              <a:rPr lang="en-US" dirty="0" smtClean="0"/>
              <a:t>You may notice someone blaming others. </a:t>
            </a:r>
          </a:p>
          <a:p>
            <a:endParaRPr lang="en-US" dirty="0" smtClean="0"/>
          </a:p>
          <a:p>
            <a:r>
              <a:rPr lang="en-US" dirty="0" smtClean="0"/>
              <a:t>These are all signs to check in with someone. Or, if you aren’t comfortable, find someone who can. </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23</a:t>
            </a:fld>
            <a:endParaRPr lang="en-US"/>
          </a:p>
        </p:txBody>
      </p:sp>
    </p:spTree>
    <p:extLst>
      <p:ext uri="{BB962C8B-B14F-4D97-AF65-F5344CB8AC3E}">
        <p14:creationId xmlns:p14="http://schemas.microsoft.com/office/powerpoint/2010/main" val="2773413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a:t>
            </a:r>
          </a:p>
          <a:p>
            <a:endParaRPr lang="en-US" dirty="0"/>
          </a:p>
          <a:p>
            <a:r>
              <a:rPr lang="en-US" dirty="0" smtClean="0"/>
              <a:t>Here is an example-</a:t>
            </a:r>
          </a:p>
          <a:p>
            <a:r>
              <a:rPr lang="en-US" dirty="0" smtClean="0"/>
              <a:t>Think about what is happening here.</a:t>
            </a:r>
          </a:p>
          <a:p>
            <a:endParaRPr lang="en-US" dirty="0" smtClean="0"/>
          </a:p>
          <a:p>
            <a:r>
              <a:rPr lang="en-US" dirty="0" smtClean="0"/>
              <a:t>A depressed attorney will typically demonstrate low motivation, low energy, fatigue, and difficulty concentrating. At work, such an attorney may take a long time to learn something new or to respond to client calls or answer mail. They may avoid responding to important emails, mail, or phone calls out of irrational panic or fear. The lawyer may procrastinate and leave a job unfinished for someone else to complete, come into work late, leave early, or not come into the office at all for several days. They may file motions or briefs that omit important details because the attorney could not concentrate and could not remember specific information. Work would be completed late, or not at all, and would contain major mistakes. If the lawyer’s supervisor commented on this performance or offered constructive feedback, the depressed attorney is likely to respond with anger and irritability. To this attorney, everything would sound like criticism, resulting in angry responses or blaming others for mistakes. Even if the supervisor would ask the lawyer to redo something or to correct a problem, the lawyer would likely feel overwhelmed and too stressed to manage. This attorney’s ability to tolerate stress and cope with the everyday demands of clients, partners, opposing counsel, or judges becomes severely compromised to the point where the lawyer is unable to practice competently.</a:t>
            </a:r>
            <a:br>
              <a:rPr lang="en-US" dirty="0" smtClean="0"/>
            </a:b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24</a:t>
            </a:fld>
            <a:endParaRPr lang="en-US"/>
          </a:p>
        </p:txBody>
      </p:sp>
    </p:spTree>
    <p:extLst>
      <p:ext uri="{BB962C8B-B14F-4D97-AF65-F5344CB8AC3E}">
        <p14:creationId xmlns:p14="http://schemas.microsoft.com/office/powerpoint/2010/main" val="2463938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a:t>
            </a:r>
          </a:p>
          <a:p>
            <a:endParaRPr lang="en-US" dirty="0"/>
          </a:p>
          <a:p>
            <a:r>
              <a:rPr lang="en-US" dirty="0" smtClean="0"/>
              <a:t>What can I do?</a:t>
            </a:r>
          </a:p>
          <a:p>
            <a:endParaRPr lang="en-US" dirty="0"/>
          </a:p>
          <a:p>
            <a:r>
              <a:rPr lang="en-US" dirty="0" smtClean="0"/>
              <a:t>You can reach out and check in with the person you are concerned about. </a:t>
            </a:r>
          </a:p>
          <a:p>
            <a:r>
              <a:rPr lang="en-US" dirty="0" smtClean="0"/>
              <a:t>VJLAP can reach out and offer support and referrals for services. </a:t>
            </a:r>
          </a:p>
          <a:p>
            <a:r>
              <a:rPr lang="en-US" dirty="0" smtClean="0"/>
              <a:t>You can set up more structured supervision if you are in that role. </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25</a:t>
            </a:fld>
            <a:endParaRPr lang="en-US"/>
          </a:p>
        </p:txBody>
      </p:sp>
    </p:spTree>
    <p:extLst>
      <p:ext uri="{BB962C8B-B14F-4D97-AF65-F5344CB8AC3E}">
        <p14:creationId xmlns:p14="http://schemas.microsoft.com/office/powerpoint/2010/main" val="1353674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very human toll to consider:</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26</a:t>
            </a:fld>
            <a:endParaRPr lang="en-US"/>
          </a:p>
        </p:txBody>
      </p:sp>
    </p:spTree>
    <p:extLst>
      <p:ext uri="{BB962C8B-B14F-4D97-AF65-F5344CB8AC3E}">
        <p14:creationId xmlns:p14="http://schemas.microsoft.com/office/powerpoint/2010/main" val="2258355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a:t>
            </a:r>
          </a:p>
          <a:p>
            <a:endParaRPr lang="en-US" dirty="0" smtClean="0"/>
          </a:p>
          <a:p>
            <a:r>
              <a:rPr lang="en-US" dirty="0" smtClean="0"/>
              <a:t>Consider other impacts of unaddressed health issues or substance abuse and dependence. </a:t>
            </a:r>
          </a:p>
          <a:p>
            <a:r>
              <a:rPr lang="en-US" dirty="0" smtClean="0"/>
              <a:t>The overall function of the office is affected. </a:t>
            </a:r>
          </a:p>
          <a:p>
            <a:endParaRPr lang="en-US" dirty="0" smtClean="0"/>
          </a:p>
          <a:p>
            <a:r>
              <a:rPr lang="en-US" dirty="0" smtClean="0"/>
              <a:t>Colleagues may have to take on more work, feel conflicted about covering for you or wonder if they are enabling an issue they should not be supporting. </a:t>
            </a:r>
          </a:p>
          <a:p>
            <a:endParaRPr lang="en-US" dirty="0" smtClean="0"/>
          </a:p>
          <a:p>
            <a:r>
              <a:rPr lang="en-US" dirty="0" smtClean="0"/>
              <a:t>Your reputation that you have strived to cultivate is at risk, as well as the trust of your colleagues and the public. The business’ reputation is at risk also. </a:t>
            </a:r>
          </a:p>
          <a:p>
            <a:endParaRPr lang="en-US" dirty="0" smtClean="0"/>
          </a:p>
          <a:p>
            <a:r>
              <a:rPr lang="en-US" dirty="0" smtClean="0"/>
              <a:t>Your clients are at risk and your firm will lose business. </a:t>
            </a:r>
          </a:p>
          <a:p>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27</a:t>
            </a:fld>
            <a:endParaRPr lang="en-US"/>
          </a:p>
        </p:txBody>
      </p:sp>
    </p:spTree>
    <p:extLst>
      <p:ext uri="{BB962C8B-B14F-4D97-AF65-F5344CB8AC3E}">
        <p14:creationId xmlns:p14="http://schemas.microsoft.com/office/powerpoint/2010/main" val="2253486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a:t>
            </a:r>
          </a:p>
          <a:p>
            <a:endParaRPr lang="en-US" dirty="0"/>
          </a:p>
          <a:p>
            <a:r>
              <a:rPr lang="en-US" dirty="0" smtClean="0"/>
              <a:t>You aren’t able to do your own personal work and not able to play your part on the team. </a:t>
            </a:r>
          </a:p>
          <a:p>
            <a:r>
              <a:rPr lang="en-US" dirty="0" smtClean="0"/>
              <a:t>Management has to spend their time addressing deficiencies and lost productivity. </a:t>
            </a:r>
          </a:p>
          <a:p>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28</a:t>
            </a:fld>
            <a:endParaRPr lang="en-US"/>
          </a:p>
        </p:txBody>
      </p:sp>
    </p:spTree>
    <p:extLst>
      <p:ext uri="{BB962C8B-B14F-4D97-AF65-F5344CB8AC3E}">
        <p14:creationId xmlns:p14="http://schemas.microsoft.com/office/powerpoint/2010/main" val="2134564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a:t>
            </a:r>
          </a:p>
          <a:p>
            <a:endParaRPr lang="en-US" dirty="0"/>
          </a:p>
          <a:p>
            <a:r>
              <a:rPr lang="en-US" dirty="0" smtClean="0"/>
              <a:t>The financial toll is also important to consider:</a:t>
            </a:r>
          </a:p>
          <a:p>
            <a:r>
              <a:rPr lang="en-US" dirty="0" smtClean="0"/>
              <a:t>Turnover is very difficult to address. Losing experience is expensive. </a:t>
            </a:r>
          </a:p>
          <a:p>
            <a:r>
              <a:rPr lang="en-US" dirty="0" smtClean="0"/>
              <a:t>If you are hurt, if a co-worker is harmed the business has a financial risk. </a:t>
            </a:r>
          </a:p>
          <a:p>
            <a:r>
              <a:rPr lang="en-US" dirty="0" smtClean="0"/>
              <a:t>Lawsuits and malpractice claims are also risks. </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29</a:t>
            </a:fld>
            <a:endParaRPr lang="en-US"/>
          </a:p>
        </p:txBody>
      </p:sp>
    </p:spTree>
    <p:extLst>
      <p:ext uri="{BB962C8B-B14F-4D97-AF65-F5344CB8AC3E}">
        <p14:creationId xmlns:p14="http://schemas.microsoft.com/office/powerpoint/2010/main" val="60117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a:t>
            </a:r>
          </a:p>
          <a:p>
            <a:endParaRPr lang="en-US" dirty="0"/>
          </a:p>
          <a:p>
            <a:r>
              <a:rPr lang="en-US" dirty="0" smtClean="0"/>
              <a:t>We’re here today to talk about the data regarding mental health and substance abuse issues impacting attorneys</a:t>
            </a:r>
          </a:p>
          <a:p>
            <a:endParaRPr lang="en-US" dirty="0"/>
          </a:p>
          <a:p>
            <a:r>
              <a:rPr lang="en-US" dirty="0" smtClean="0"/>
              <a:t>We are talking about the ethical responsibilities associated with mental health and addiction issues</a:t>
            </a:r>
          </a:p>
          <a:p>
            <a:endParaRPr lang="en-US" dirty="0"/>
          </a:p>
          <a:p>
            <a:r>
              <a:rPr lang="en-US" dirty="0" smtClean="0"/>
              <a:t>We want to understand what the legal profession can do to address these problems. </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3</a:t>
            </a:fld>
            <a:endParaRPr lang="en-US"/>
          </a:p>
        </p:txBody>
      </p:sp>
    </p:spTree>
    <p:extLst>
      <p:ext uri="{BB962C8B-B14F-4D97-AF65-F5344CB8AC3E}">
        <p14:creationId xmlns:p14="http://schemas.microsoft.com/office/powerpoint/2010/main" val="171335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30</a:t>
            </a:fld>
            <a:endParaRPr lang="en-US"/>
          </a:p>
        </p:txBody>
      </p:sp>
    </p:spTree>
    <p:extLst>
      <p:ext uri="{BB962C8B-B14F-4D97-AF65-F5344CB8AC3E}">
        <p14:creationId xmlns:p14="http://schemas.microsoft.com/office/powerpoint/2010/main" val="617332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a:t>
            </a:r>
          </a:p>
          <a:p>
            <a:r>
              <a:rPr lang="en-US" dirty="0" smtClean="0"/>
              <a:t>Helpful services are often not received:</a:t>
            </a:r>
          </a:p>
          <a:p>
            <a:r>
              <a:rPr lang="en-US" dirty="0" smtClean="0"/>
              <a:t>Mental health services are more often accessed than services for addiction. </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31</a:t>
            </a:fld>
            <a:endParaRPr lang="en-US"/>
          </a:p>
        </p:txBody>
      </p:sp>
    </p:spTree>
    <p:extLst>
      <p:ext uri="{BB962C8B-B14F-4D97-AF65-F5344CB8AC3E}">
        <p14:creationId xmlns:p14="http://schemas.microsoft.com/office/powerpoint/2010/main" val="3714067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a:t>
            </a:r>
          </a:p>
          <a:p>
            <a:endParaRPr lang="en-US" dirty="0"/>
          </a:p>
          <a:p>
            <a:r>
              <a:rPr lang="en-US" dirty="0" smtClean="0"/>
              <a:t>Reluctance to reach out for the help needed:</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32</a:t>
            </a:fld>
            <a:endParaRPr lang="en-US"/>
          </a:p>
        </p:txBody>
      </p:sp>
    </p:spTree>
    <p:extLst>
      <p:ext uri="{BB962C8B-B14F-4D97-AF65-F5344CB8AC3E}">
        <p14:creationId xmlns:p14="http://schemas.microsoft.com/office/powerpoint/2010/main" val="1088892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a:t>
            </a:r>
          </a:p>
          <a:p>
            <a:endParaRPr lang="en-US" dirty="0"/>
          </a:p>
          <a:p>
            <a:r>
              <a:rPr lang="en-US" dirty="0" smtClean="0"/>
              <a:t>You would not hesitate to call 911 for chest pain.</a:t>
            </a:r>
          </a:p>
          <a:p>
            <a:r>
              <a:rPr lang="en-US" dirty="0" smtClean="0"/>
              <a:t>You would not hesitate to go to the ER for a broken arm. </a:t>
            </a:r>
          </a:p>
          <a:p>
            <a:r>
              <a:rPr lang="en-US" dirty="0" smtClean="0"/>
              <a:t>You would talk with your doctor about headaches or joint pain. </a:t>
            </a:r>
          </a:p>
          <a:p>
            <a:endParaRPr lang="en-US" dirty="0"/>
          </a:p>
          <a:p>
            <a:r>
              <a:rPr lang="en-US" b="1" dirty="0" smtClean="0"/>
              <a:t>Mental Health is health. </a:t>
            </a:r>
          </a:p>
          <a:p>
            <a:r>
              <a:rPr lang="en-US" dirty="0" smtClean="0"/>
              <a:t>Period. </a:t>
            </a:r>
          </a:p>
          <a:p>
            <a:r>
              <a:rPr lang="en-US" dirty="0" smtClean="0"/>
              <a:t>There is treatment for mental health and substance use concerns and people can and do manage these concerns every day and live happy, healthy, and productive lives. </a:t>
            </a:r>
          </a:p>
          <a:p>
            <a:endParaRPr lang="en-US" dirty="0"/>
          </a:p>
          <a:p>
            <a:r>
              <a:rPr lang="en-US" dirty="0" smtClean="0"/>
              <a:t>There is no shame in admitting a mental health concern or substance use issue. </a:t>
            </a:r>
          </a:p>
        </p:txBody>
      </p:sp>
      <p:sp>
        <p:nvSpPr>
          <p:cNvPr id="4" name="Slide Number Placeholder 3"/>
          <p:cNvSpPr>
            <a:spLocks noGrp="1"/>
          </p:cNvSpPr>
          <p:nvPr>
            <p:ph type="sldNum" sz="quarter" idx="10"/>
          </p:nvPr>
        </p:nvSpPr>
        <p:spPr/>
        <p:txBody>
          <a:bodyPr/>
          <a:lstStyle/>
          <a:p>
            <a:fld id="{80D7A5C2-06F9-469C-8F21-4102080EC5E6}" type="slidenum">
              <a:rPr lang="en-US" smtClean="0"/>
              <a:t>33</a:t>
            </a:fld>
            <a:endParaRPr lang="en-US"/>
          </a:p>
        </p:txBody>
      </p:sp>
    </p:spTree>
    <p:extLst>
      <p:ext uri="{BB962C8B-B14F-4D97-AF65-F5344CB8AC3E}">
        <p14:creationId xmlns:p14="http://schemas.microsoft.com/office/powerpoint/2010/main" val="2685544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a:t>
            </a:r>
          </a:p>
          <a:p>
            <a:endParaRPr lang="en-US" dirty="0"/>
          </a:p>
          <a:p>
            <a:r>
              <a:rPr lang="en-US" dirty="0" smtClean="0"/>
              <a:t>There needs to be a culture shift and each and every one of you can be part of this shift. </a:t>
            </a:r>
          </a:p>
          <a:p>
            <a:r>
              <a:rPr lang="en-US" dirty="0" smtClean="0"/>
              <a:t>No one would be ashamed to take medication for hypertension or diabetes. </a:t>
            </a:r>
          </a:p>
          <a:p>
            <a:r>
              <a:rPr lang="en-US" dirty="0" smtClean="0"/>
              <a:t>No one </a:t>
            </a:r>
            <a:r>
              <a:rPr lang="en-US" b="1" dirty="0" smtClean="0"/>
              <a:t>should</a:t>
            </a:r>
            <a:r>
              <a:rPr lang="en-US" dirty="0" smtClean="0"/>
              <a:t> be ashamed to use antidepressant medication to treat mood concerns. </a:t>
            </a:r>
          </a:p>
          <a:p>
            <a:r>
              <a:rPr lang="en-US" dirty="0" smtClean="0"/>
              <a:t>If it were something more people talked about, more people could feel comfortable talking about it. </a:t>
            </a:r>
          </a:p>
        </p:txBody>
      </p:sp>
      <p:sp>
        <p:nvSpPr>
          <p:cNvPr id="4" name="Slide Number Placeholder 3"/>
          <p:cNvSpPr>
            <a:spLocks noGrp="1"/>
          </p:cNvSpPr>
          <p:nvPr>
            <p:ph type="sldNum" sz="quarter" idx="10"/>
          </p:nvPr>
        </p:nvSpPr>
        <p:spPr/>
        <p:txBody>
          <a:bodyPr/>
          <a:lstStyle/>
          <a:p>
            <a:fld id="{80D7A5C2-06F9-469C-8F21-4102080EC5E6}" type="slidenum">
              <a:rPr lang="en-US" smtClean="0"/>
              <a:t>34</a:t>
            </a:fld>
            <a:endParaRPr lang="en-US"/>
          </a:p>
        </p:txBody>
      </p:sp>
    </p:spTree>
    <p:extLst>
      <p:ext uri="{BB962C8B-B14F-4D97-AF65-F5344CB8AC3E}">
        <p14:creationId xmlns:p14="http://schemas.microsoft.com/office/powerpoint/2010/main" val="1143911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More to do:</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35</a:t>
            </a:fld>
            <a:endParaRPr lang="en-US"/>
          </a:p>
        </p:txBody>
      </p:sp>
    </p:spTree>
    <p:extLst>
      <p:ext uri="{BB962C8B-B14F-4D97-AF65-F5344CB8AC3E}">
        <p14:creationId xmlns:p14="http://schemas.microsoft.com/office/powerpoint/2010/main" val="960054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7A5C2-06F9-469C-8F21-4102080EC5E6}" type="slidenum">
              <a:rPr lang="en-US" smtClean="0"/>
              <a:t>36</a:t>
            </a:fld>
            <a:endParaRPr lang="en-US"/>
          </a:p>
        </p:txBody>
      </p:sp>
    </p:spTree>
    <p:extLst>
      <p:ext uri="{BB962C8B-B14F-4D97-AF65-F5344CB8AC3E}">
        <p14:creationId xmlns:p14="http://schemas.microsoft.com/office/powerpoint/2010/main" val="2282407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1076"/>
            <a:ext cx="5486400" cy="3086100"/>
          </a:xfrm>
        </p:spPr>
      </p:sp>
      <p:sp>
        <p:nvSpPr>
          <p:cNvPr id="3" name="Notes Placeholder 2"/>
          <p:cNvSpPr>
            <a:spLocks noGrp="1"/>
          </p:cNvSpPr>
          <p:nvPr>
            <p:ph type="body" idx="1"/>
          </p:nvPr>
        </p:nvSpPr>
        <p:spPr>
          <a:xfrm>
            <a:off x="685800" y="4410075"/>
            <a:ext cx="5486400" cy="3600450"/>
          </a:xfrm>
        </p:spPr>
        <p:txBody>
          <a:bodyPr/>
          <a:lstStyle/>
          <a:p>
            <a:r>
              <a:rPr lang="en-US" dirty="0" smtClean="0"/>
              <a:t>Angeline: </a:t>
            </a:r>
          </a:p>
          <a:p>
            <a:endParaRPr lang="en-US" dirty="0"/>
          </a:p>
          <a:p>
            <a:r>
              <a:rPr lang="en-US" dirty="0" smtClean="0"/>
              <a:t>Many have admitted being reluctant to reach out.</a:t>
            </a:r>
          </a:p>
          <a:p>
            <a:r>
              <a:rPr lang="en-US" dirty="0" smtClean="0"/>
              <a:t>They may think that someone else is worse off</a:t>
            </a:r>
          </a:p>
          <a:p>
            <a:r>
              <a:rPr lang="en-US" dirty="0" smtClean="0"/>
              <a:t>…someone else needs the help more</a:t>
            </a:r>
          </a:p>
          <a:p>
            <a:r>
              <a:rPr lang="en-US" dirty="0" smtClean="0"/>
              <a:t>….they can take care of it on their own.</a:t>
            </a:r>
          </a:p>
          <a:p>
            <a:endParaRPr lang="en-US" dirty="0" smtClean="0"/>
          </a:p>
          <a:p>
            <a:r>
              <a:rPr lang="en-US" dirty="0" smtClean="0"/>
              <a:t>Don’t hesitate to reach out, even if it’s for a ‘small’ issue like stress. Chronic, prolonged, and severe stress can cause physical health issues. Small concerns can be serious and can turn into worse problems if allowed to continue. </a:t>
            </a:r>
          </a:p>
        </p:txBody>
      </p:sp>
      <p:sp>
        <p:nvSpPr>
          <p:cNvPr id="4" name="Slide Number Placeholder 3"/>
          <p:cNvSpPr>
            <a:spLocks noGrp="1"/>
          </p:cNvSpPr>
          <p:nvPr>
            <p:ph type="sldNum" sz="quarter" idx="10"/>
          </p:nvPr>
        </p:nvSpPr>
        <p:spPr/>
        <p:txBody>
          <a:bodyPr/>
          <a:lstStyle/>
          <a:p>
            <a:fld id="{80D7A5C2-06F9-469C-8F21-4102080EC5E6}" type="slidenum">
              <a:rPr lang="en-US" smtClean="0"/>
              <a:t>37</a:t>
            </a:fld>
            <a:endParaRPr lang="en-US"/>
          </a:p>
        </p:txBody>
      </p:sp>
    </p:spTree>
    <p:extLst>
      <p:ext uri="{BB962C8B-B14F-4D97-AF65-F5344CB8AC3E}">
        <p14:creationId xmlns:p14="http://schemas.microsoft.com/office/powerpoint/2010/main" val="3255343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to do:</a:t>
            </a:r>
          </a:p>
          <a:p>
            <a:r>
              <a:rPr lang="en-US" dirty="0" smtClean="0"/>
              <a:t>Admit that there IS stress.</a:t>
            </a:r>
          </a:p>
          <a:p>
            <a:r>
              <a:rPr lang="en-US" dirty="0" smtClean="0"/>
              <a:t>Build wellness into your program.</a:t>
            </a:r>
          </a:p>
          <a:p>
            <a:r>
              <a:rPr lang="en-US" dirty="0" smtClean="0"/>
              <a:t>Make health a priority. </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39</a:t>
            </a:fld>
            <a:endParaRPr lang="en-US"/>
          </a:p>
        </p:txBody>
      </p:sp>
    </p:spTree>
    <p:extLst>
      <p:ext uri="{BB962C8B-B14F-4D97-AF65-F5344CB8AC3E}">
        <p14:creationId xmlns:p14="http://schemas.microsoft.com/office/powerpoint/2010/main" val="139955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 </a:t>
            </a:r>
          </a:p>
          <a:p>
            <a:endParaRPr lang="en-US" dirty="0"/>
          </a:p>
          <a:p>
            <a:r>
              <a:rPr lang="en-US" dirty="0" smtClean="0"/>
              <a:t>Here are some resources to help you. </a:t>
            </a:r>
          </a:p>
          <a:p>
            <a:endParaRPr lang="en-US" dirty="0" smtClean="0"/>
          </a:p>
          <a:p>
            <a:r>
              <a:rPr lang="en-US" dirty="0" smtClean="0"/>
              <a:t>There are resources especially for judges, lawyers, and students– all legal professionals. </a:t>
            </a:r>
          </a:p>
          <a:p>
            <a:endParaRPr lang="en-US" dirty="0" smtClean="0"/>
          </a:p>
          <a:p>
            <a:r>
              <a:rPr lang="en-US" dirty="0" smtClean="0"/>
              <a:t>There are resources tailored to the general public, veterans, LGBTQ+ community. </a:t>
            </a:r>
          </a:p>
          <a:p>
            <a:r>
              <a:rPr lang="en-US" dirty="0" smtClean="0"/>
              <a:t>The problems of substances and mental health cut across all ages, groups, and situations. There is help available for YOU.</a:t>
            </a:r>
          </a:p>
          <a:p>
            <a:endParaRPr lang="en-US" dirty="0"/>
          </a:p>
          <a:p>
            <a:r>
              <a:rPr lang="en-US" dirty="0" smtClean="0"/>
              <a:t>We will leave this up because it’s important for you to have this information. </a:t>
            </a:r>
          </a:p>
          <a:p>
            <a:r>
              <a:rPr lang="en-US" dirty="0" smtClean="0"/>
              <a:t>Do you have any questions?</a:t>
            </a:r>
            <a:br>
              <a:rPr lang="en-US" dirty="0" smtClean="0"/>
            </a:br>
            <a:r>
              <a:rPr lang="en-US" dirty="0" smtClean="0"/>
              <a:t>Thank you for being here today and thank you for inviting us. </a:t>
            </a:r>
          </a:p>
          <a:p>
            <a:r>
              <a:rPr lang="en-US" dirty="0" smtClean="0"/>
              <a:t>Have a wonderful rest </a:t>
            </a:r>
            <a:r>
              <a:rPr lang="en-US" smtClean="0"/>
              <a:t>of your day. </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40</a:t>
            </a:fld>
            <a:endParaRPr lang="en-US"/>
          </a:p>
        </p:txBody>
      </p:sp>
    </p:spTree>
    <p:extLst>
      <p:ext uri="{BB962C8B-B14F-4D97-AF65-F5344CB8AC3E}">
        <p14:creationId xmlns:p14="http://schemas.microsoft.com/office/powerpoint/2010/main" val="170624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a:t>
            </a:r>
          </a:p>
          <a:p>
            <a:endParaRPr lang="en-US" dirty="0" smtClean="0"/>
          </a:p>
          <a:p>
            <a:r>
              <a:rPr lang="en-US" dirty="0"/>
              <a:t>The 2016 Hazelton Betty Ford Study shed light onto the extent of the health crisis in the legal profession. It found that although 6% of the general US population has problematic drinking patterns, 21% of legal professionals exhibit these behaviors. </a:t>
            </a:r>
          </a:p>
          <a:p>
            <a:endParaRPr lang="en-US" dirty="0"/>
          </a:p>
          <a:p>
            <a:r>
              <a:rPr lang="en-US" dirty="0"/>
              <a:t>28% reported depression, which is 4 times the general population’s rate for depression. 19% reported anxiety and 23% reported stress. </a:t>
            </a:r>
          </a:p>
          <a:p>
            <a:endParaRPr lang="en-US" dirty="0"/>
          </a:p>
          <a:p>
            <a:r>
              <a:rPr lang="en-US" dirty="0" smtClean="0"/>
              <a:t>Here are some more recent numbers:</a:t>
            </a:r>
          </a:p>
          <a:p>
            <a:endParaRPr lang="en-US" dirty="0"/>
          </a:p>
          <a:p>
            <a:r>
              <a:rPr lang="en-US" dirty="0" smtClean="0"/>
              <a:t>These numbers come from ALM’s Mental Health and Substance Abuse Survey in 2020. </a:t>
            </a:r>
          </a:p>
          <a:p>
            <a:r>
              <a:rPr lang="en-US" dirty="0" smtClean="0"/>
              <a:t>Substance abuse and other mental health issues impact the legal profession at a higher rate than other professions</a:t>
            </a:r>
          </a:p>
          <a:p>
            <a:endParaRPr lang="en-US" dirty="0" smtClean="0"/>
          </a:p>
          <a:p>
            <a:endParaRPr lang="en-US" dirty="0"/>
          </a:p>
          <a:p>
            <a:endParaRPr lang="en-US" dirty="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0D7A5C2-06F9-469C-8F21-4102080EC5E6}" type="slidenum">
              <a:rPr lang="en-US" smtClean="0"/>
              <a:t>4</a:t>
            </a:fld>
            <a:endParaRPr lang="en-US"/>
          </a:p>
        </p:txBody>
      </p:sp>
    </p:spTree>
    <p:extLst>
      <p:ext uri="{BB962C8B-B14F-4D97-AF65-F5344CB8AC3E}">
        <p14:creationId xmlns:p14="http://schemas.microsoft.com/office/powerpoint/2010/main" val="411760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 </a:t>
            </a:r>
          </a:p>
          <a:p>
            <a:r>
              <a:rPr lang="en-US" dirty="0" smtClean="0"/>
              <a:t>Janet, please comment here as well! </a:t>
            </a:r>
          </a:p>
          <a:p>
            <a:endParaRPr lang="en-US" dirty="0"/>
          </a:p>
          <a:p>
            <a:r>
              <a:rPr lang="en-US" dirty="0" smtClean="0"/>
              <a:t>Here are the findings from a 2021 study entitled “Stress, Drink, Leave.” </a:t>
            </a:r>
          </a:p>
          <a:p>
            <a:endParaRPr lang="en-US" dirty="0" smtClean="0"/>
          </a:p>
          <a:p>
            <a:r>
              <a:rPr lang="en-US" dirty="0" smtClean="0"/>
              <a:t>There are gender differences. Women have a higher prevalence and severity of all symptoms, and increased chances of leaving the profession. </a:t>
            </a:r>
          </a:p>
          <a:p>
            <a:endParaRPr lang="en-US" dirty="0" smtClean="0"/>
          </a:p>
          <a:p>
            <a:r>
              <a:rPr lang="en-US" dirty="0" smtClean="0"/>
              <a:t>Almost 30% of lawyers surveyed reported depressive symptoms. </a:t>
            </a:r>
          </a:p>
          <a:p>
            <a:endParaRPr lang="en-US" dirty="0"/>
          </a:p>
          <a:p>
            <a:r>
              <a:rPr lang="en-US" dirty="0" smtClean="0"/>
              <a:t>While 70% of the general population reports being current drinkers, 80% of lawyers sampled reported alcohol use. 21-26% of those drinkers gave answers indicative of  high-risk hazardous drinking. </a:t>
            </a:r>
          </a:p>
          <a:p>
            <a:endParaRPr lang="en-US" dirty="0" smtClean="0"/>
          </a:p>
          <a:p>
            <a:r>
              <a:rPr lang="en-US" dirty="0" smtClean="0"/>
              <a:t>Only 2% of the respondents reported having been diagnosed with an alcohol use disorder. </a:t>
            </a:r>
          </a:p>
          <a:p>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5</a:t>
            </a:fld>
            <a:endParaRPr lang="en-US"/>
          </a:p>
        </p:txBody>
      </p:sp>
    </p:spTree>
    <p:extLst>
      <p:ext uri="{BB962C8B-B14F-4D97-AF65-F5344CB8AC3E}">
        <p14:creationId xmlns:p14="http://schemas.microsoft.com/office/powerpoint/2010/main" val="1241549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a:t>
            </a:r>
          </a:p>
          <a:p>
            <a:endParaRPr lang="en-US" dirty="0"/>
          </a:p>
          <a:p>
            <a:r>
              <a:rPr lang="en-US" dirty="0" smtClean="0"/>
              <a:t>More females than male attorneys reported engaging in risky drinking behaviors. 56% engaged in risky drinking behavior. </a:t>
            </a:r>
          </a:p>
          <a:p>
            <a:endParaRPr lang="en-US" dirty="0" smtClean="0"/>
          </a:p>
          <a:p>
            <a:r>
              <a:rPr lang="en-US" dirty="0" smtClean="0"/>
              <a:t>A little under 35% of women reported their drinking had increased during the pandemic. </a:t>
            </a:r>
          </a:p>
          <a:p>
            <a:endParaRPr lang="en-US" dirty="0" smtClean="0"/>
          </a:p>
          <a:p>
            <a:r>
              <a:rPr lang="en-US" dirty="0" smtClean="0"/>
              <a:t>Women who increased drinking were SEVEN times more likely to engage in RISKY drinking (versus men, who were 4x more likely) </a:t>
            </a:r>
          </a:p>
          <a:p>
            <a:endParaRPr lang="en-US" dirty="0" smtClean="0"/>
          </a:p>
        </p:txBody>
      </p:sp>
      <p:sp>
        <p:nvSpPr>
          <p:cNvPr id="4" name="Slide Number Placeholder 3"/>
          <p:cNvSpPr>
            <a:spLocks noGrp="1"/>
          </p:cNvSpPr>
          <p:nvPr>
            <p:ph type="sldNum" sz="quarter" idx="10"/>
          </p:nvPr>
        </p:nvSpPr>
        <p:spPr/>
        <p:txBody>
          <a:bodyPr/>
          <a:lstStyle/>
          <a:p>
            <a:fld id="{80D7A5C2-06F9-469C-8F21-4102080EC5E6}" type="slidenum">
              <a:rPr lang="en-US" smtClean="0"/>
              <a:t>6</a:t>
            </a:fld>
            <a:endParaRPr lang="en-US"/>
          </a:p>
        </p:txBody>
      </p:sp>
    </p:spTree>
    <p:extLst>
      <p:ext uri="{BB962C8B-B14F-4D97-AF65-F5344CB8AC3E}">
        <p14:creationId xmlns:p14="http://schemas.microsoft.com/office/powerpoint/2010/main" val="324491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1025" y="4476750"/>
            <a:ext cx="5486400" cy="3600450"/>
          </a:xfrm>
        </p:spPr>
        <p:txBody>
          <a:bodyPr/>
          <a:lstStyle/>
          <a:p>
            <a:r>
              <a:rPr lang="en-US" dirty="0" smtClean="0"/>
              <a:t>Angeline</a:t>
            </a:r>
          </a:p>
          <a:p>
            <a:endParaRPr lang="en-US" dirty="0"/>
          </a:p>
          <a:p>
            <a:r>
              <a:rPr lang="en-US" dirty="0" smtClean="0"/>
              <a:t>Female lawyers experienced higher rate of depression than males. 5.2 versus 4.2 </a:t>
            </a:r>
          </a:p>
          <a:p>
            <a:r>
              <a:rPr lang="en-US" dirty="0" smtClean="0"/>
              <a:t> </a:t>
            </a:r>
            <a:endParaRPr lang="en-US" dirty="0"/>
          </a:p>
          <a:p>
            <a:r>
              <a:rPr lang="en-US" dirty="0" smtClean="0"/>
              <a:t>Females experienced twice the anxiety of males 8.4 versus 4.5</a:t>
            </a:r>
          </a:p>
          <a:p>
            <a:endParaRPr lang="en-US" dirty="0"/>
          </a:p>
          <a:p>
            <a:r>
              <a:rPr lang="en-US" b="1" dirty="0" smtClean="0"/>
              <a:t>A quarter </a:t>
            </a:r>
            <a:r>
              <a:rPr lang="en-US" dirty="0" smtClean="0"/>
              <a:t>of females thought about leaving the profession due to mental health concerns while 17% of males contemplated leaving. </a:t>
            </a:r>
          </a:p>
        </p:txBody>
      </p:sp>
      <p:sp>
        <p:nvSpPr>
          <p:cNvPr id="4" name="Slide Number Placeholder 3"/>
          <p:cNvSpPr>
            <a:spLocks noGrp="1"/>
          </p:cNvSpPr>
          <p:nvPr>
            <p:ph type="sldNum" sz="quarter" idx="10"/>
          </p:nvPr>
        </p:nvSpPr>
        <p:spPr/>
        <p:txBody>
          <a:bodyPr/>
          <a:lstStyle/>
          <a:p>
            <a:fld id="{80D7A5C2-06F9-469C-8F21-4102080EC5E6}" type="slidenum">
              <a:rPr lang="en-US" smtClean="0"/>
              <a:t>7</a:t>
            </a:fld>
            <a:endParaRPr lang="en-US"/>
          </a:p>
        </p:txBody>
      </p:sp>
    </p:spTree>
    <p:extLst>
      <p:ext uri="{BB962C8B-B14F-4D97-AF65-F5344CB8AC3E}">
        <p14:creationId xmlns:p14="http://schemas.microsoft.com/office/powerpoint/2010/main" val="3470970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 </a:t>
            </a:r>
          </a:p>
          <a:p>
            <a:endParaRPr lang="en-US" dirty="0"/>
          </a:p>
          <a:p>
            <a:r>
              <a:rPr lang="en-US" dirty="0" smtClean="0"/>
              <a:t>A cross-sectional study on the general population in the US was conducted in January 2021: </a:t>
            </a:r>
          </a:p>
          <a:p>
            <a:endParaRPr lang="en-US" dirty="0"/>
          </a:p>
          <a:p>
            <a:r>
              <a:rPr lang="en-US" dirty="0" smtClean="0"/>
              <a:t>The pandemic made things worse for American adults:</a:t>
            </a:r>
          </a:p>
          <a:p>
            <a:endParaRPr lang="en-US" dirty="0"/>
          </a:p>
          <a:p>
            <a:r>
              <a:rPr lang="en-US" dirty="0" smtClean="0"/>
              <a:t>Almost 60% of US adults surveyed reported increases in drinking.</a:t>
            </a:r>
          </a:p>
          <a:p>
            <a:endParaRPr lang="en-US" dirty="0" smtClean="0"/>
          </a:p>
          <a:p>
            <a:r>
              <a:rPr lang="en-US" dirty="0" smtClean="0"/>
              <a:t>Of those:</a:t>
            </a:r>
          </a:p>
          <a:p>
            <a:r>
              <a:rPr lang="en-US" dirty="0"/>
              <a:t>	</a:t>
            </a:r>
            <a:r>
              <a:rPr lang="en-US" dirty="0" smtClean="0"/>
              <a:t>45% reported increases because of stress. </a:t>
            </a:r>
          </a:p>
          <a:p>
            <a:r>
              <a:rPr lang="en-US" dirty="0"/>
              <a:t>	</a:t>
            </a:r>
            <a:r>
              <a:rPr lang="en-US" dirty="0" smtClean="0"/>
              <a:t>34.4% reported increased availability of alcohol as a factor</a:t>
            </a:r>
          </a:p>
          <a:p>
            <a:r>
              <a:rPr lang="en-US" dirty="0"/>
              <a:t>	</a:t>
            </a:r>
            <a:r>
              <a:rPr lang="en-US" dirty="0" smtClean="0"/>
              <a:t>A little over 30% reported an increase because of boredom. </a:t>
            </a:r>
          </a:p>
          <a:p>
            <a:endParaRPr lang="en-US" dirty="0" smtClean="0"/>
          </a:p>
          <a:p>
            <a:r>
              <a:rPr lang="en-US" dirty="0" smtClean="0"/>
              <a:t>In a survey addressing stress in America in 2021, the average reported stress level was 5.6 on a scale from 1-10.</a:t>
            </a:r>
          </a:p>
          <a:p>
            <a:r>
              <a:rPr lang="en-US" dirty="0" smtClean="0"/>
              <a:t>This was higher than the previous stress survey from 2020.</a:t>
            </a:r>
          </a:p>
          <a:p>
            <a:r>
              <a:rPr lang="en-US" dirty="0" smtClean="0"/>
              <a:t>84% reported feeling at least one emotion associated with stress</a:t>
            </a:r>
          </a:p>
          <a:p>
            <a:r>
              <a:rPr lang="en-US" dirty="0"/>
              <a:t>	</a:t>
            </a:r>
            <a:r>
              <a:rPr lang="en-US" dirty="0" smtClean="0"/>
              <a:t>	Anxiety, sadness, and anger. </a:t>
            </a:r>
          </a:p>
          <a:p>
            <a:r>
              <a:rPr lang="en-US" dirty="0" smtClean="0"/>
              <a:t>67% reported that the issues facing the US were overwhelming. </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8</a:t>
            </a:fld>
            <a:endParaRPr lang="en-US"/>
          </a:p>
        </p:txBody>
      </p:sp>
    </p:spTree>
    <p:extLst>
      <p:ext uri="{BB962C8B-B14F-4D97-AF65-F5344CB8AC3E}">
        <p14:creationId xmlns:p14="http://schemas.microsoft.com/office/powerpoint/2010/main" val="403965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Angeline</a:t>
            </a:r>
          </a:p>
          <a:p>
            <a:endParaRPr lang="en-US" dirty="0"/>
          </a:p>
          <a:p>
            <a:r>
              <a:rPr lang="en-US" dirty="0" smtClean="0"/>
              <a:t>Stress levels are rising, but it is encouraging that people are acknowledging it and the need for interventions to address it. </a:t>
            </a:r>
          </a:p>
          <a:p>
            <a:endParaRPr lang="en-US" dirty="0"/>
          </a:p>
          <a:p>
            <a:r>
              <a:rPr lang="en-US" dirty="0" smtClean="0"/>
              <a:t>It has been the elephant in the room for some time, but it is getting recognized and talked about now. </a:t>
            </a:r>
            <a:endParaRPr lang="en-US" dirty="0"/>
          </a:p>
        </p:txBody>
      </p:sp>
      <p:sp>
        <p:nvSpPr>
          <p:cNvPr id="4" name="Slide Number Placeholder 3"/>
          <p:cNvSpPr>
            <a:spLocks noGrp="1"/>
          </p:cNvSpPr>
          <p:nvPr>
            <p:ph type="sldNum" sz="quarter" idx="10"/>
          </p:nvPr>
        </p:nvSpPr>
        <p:spPr/>
        <p:txBody>
          <a:bodyPr/>
          <a:lstStyle/>
          <a:p>
            <a:fld id="{80D7A5C2-06F9-469C-8F21-4102080EC5E6}" type="slidenum">
              <a:rPr lang="en-US" smtClean="0"/>
              <a:t>9</a:t>
            </a:fld>
            <a:endParaRPr lang="en-US"/>
          </a:p>
        </p:txBody>
      </p:sp>
    </p:spTree>
    <p:extLst>
      <p:ext uri="{BB962C8B-B14F-4D97-AF65-F5344CB8AC3E}">
        <p14:creationId xmlns:p14="http://schemas.microsoft.com/office/powerpoint/2010/main" val="348269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10/27/2021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10/27/2021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10/27/2021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10/27/2021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news.bloomberglaw.com/banking-law/overdue-calls-for-help-red-flag-for-lawyer-well-being-advocate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Garamond" panose="02020404030301010803" pitchFamily="18" charset="0"/>
              </a:rPr>
              <a:t>The Intersection of Ethics, </a:t>
            </a:r>
            <a:br>
              <a:rPr lang="en-US" sz="4000" dirty="0">
                <a:latin typeface="Garamond" panose="02020404030301010803" pitchFamily="18" charset="0"/>
              </a:rPr>
            </a:br>
            <a:r>
              <a:rPr lang="en-US" sz="4000" dirty="0">
                <a:latin typeface="Garamond" panose="02020404030301010803" pitchFamily="18" charset="0"/>
              </a:rPr>
              <a:t>Competence, and Lawyers’ </a:t>
            </a:r>
            <a:r>
              <a:rPr lang="en-US" sz="4000" dirty="0" smtClean="0">
                <a:latin typeface="Garamond" panose="02020404030301010803" pitchFamily="18" charset="0"/>
              </a:rPr>
              <a:t>Well-Being</a:t>
            </a: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2400" dirty="0" smtClean="0">
                <a:latin typeface="Garamond" panose="02020404030301010803" pitchFamily="18" charset="0"/>
              </a:rPr>
              <a:t>Virginia Judges and Lawyers Assistance Program </a:t>
            </a:r>
            <a:endParaRPr lang="en-US" sz="3600" dirty="0"/>
          </a:p>
        </p:txBody>
      </p:sp>
      <p:sp>
        <p:nvSpPr>
          <p:cNvPr id="5" name="Text Placeholder 4"/>
          <p:cNvSpPr>
            <a:spLocks noGrp="1"/>
          </p:cNvSpPr>
          <p:nvPr>
            <p:ph type="body" sz="half" idx="2"/>
          </p:nvPr>
        </p:nvSpPr>
        <p:spPr>
          <a:xfrm>
            <a:off x="1154954" y="4482058"/>
            <a:ext cx="8825659" cy="1537741"/>
          </a:xfrm>
        </p:spPr>
        <p:txBody>
          <a:bodyPr>
            <a:normAutofit/>
          </a:bodyPr>
          <a:lstStyle/>
          <a:p>
            <a:endParaRPr lang="en-US" sz="2400" dirty="0" smtClean="0">
              <a:latin typeface="Garamond" panose="02020404030301010803" pitchFamily="18" charset="0"/>
            </a:endParaRPr>
          </a:p>
        </p:txBody>
      </p:sp>
    </p:spTree>
    <p:extLst>
      <p:ext uri="{BB962C8B-B14F-4D97-AF65-F5344CB8AC3E}">
        <p14:creationId xmlns:p14="http://schemas.microsoft.com/office/powerpoint/2010/main" val="3322433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94338" y="1148862"/>
            <a:ext cx="8456496" cy="5480538"/>
          </a:xfrm>
        </p:spPr>
        <p:txBody>
          <a:bodyPr/>
          <a:lstStyle/>
          <a:p>
            <a:r>
              <a:rPr lang="en-US" sz="4000" b="1" dirty="0" smtClean="0">
                <a:latin typeface="Garamond" panose="02020404030301010803" pitchFamily="18" charset="0"/>
              </a:rPr>
              <a:t>Legal Competency:</a:t>
            </a:r>
            <a:r>
              <a:rPr lang="en-US" sz="3200" b="1" dirty="0" smtClean="0">
                <a:latin typeface="Garamond" panose="02020404030301010803" pitchFamily="18" charset="0"/>
              </a:rPr>
              <a:t/>
            </a:r>
            <a:br>
              <a:rPr lang="en-US" sz="3200" b="1" dirty="0" smtClean="0">
                <a:latin typeface="Garamond" panose="02020404030301010803" pitchFamily="18" charset="0"/>
              </a:rPr>
            </a:br>
            <a:r>
              <a:rPr lang="en-US" sz="3200" dirty="0" smtClean="0">
                <a:latin typeface="Garamond" panose="02020404030301010803" pitchFamily="18" charset="0"/>
              </a:rPr>
              <a:t/>
            </a:r>
            <a:br>
              <a:rPr lang="en-US" sz="3200" dirty="0" smtClean="0">
                <a:latin typeface="Garamond" panose="02020404030301010803" pitchFamily="18" charset="0"/>
              </a:rPr>
            </a:br>
            <a:r>
              <a:rPr lang="en-US" sz="3200" dirty="0" smtClean="0">
                <a:latin typeface="Garamond" panose="02020404030301010803" pitchFamily="18" charset="0"/>
              </a:rPr>
              <a:t>- Legal knowledge</a:t>
            </a:r>
            <a:br>
              <a:rPr lang="en-US" sz="3200" dirty="0" smtClean="0">
                <a:latin typeface="Garamond" panose="02020404030301010803" pitchFamily="18" charset="0"/>
              </a:rPr>
            </a:br>
            <a:r>
              <a:rPr lang="en-US" sz="3200" dirty="0" smtClean="0">
                <a:latin typeface="Garamond" panose="02020404030301010803" pitchFamily="18" charset="0"/>
              </a:rPr>
              <a:t>- Skill</a:t>
            </a:r>
            <a:br>
              <a:rPr lang="en-US" sz="3200" dirty="0" smtClean="0">
                <a:latin typeface="Garamond" panose="02020404030301010803" pitchFamily="18" charset="0"/>
              </a:rPr>
            </a:br>
            <a:r>
              <a:rPr lang="en-US" sz="3200" dirty="0" smtClean="0">
                <a:latin typeface="Garamond" panose="02020404030301010803" pitchFamily="18" charset="0"/>
              </a:rPr>
              <a:t>- Thoroughness</a:t>
            </a:r>
            <a:br>
              <a:rPr lang="en-US" sz="3200" dirty="0" smtClean="0">
                <a:latin typeface="Garamond" panose="02020404030301010803" pitchFamily="18" charset="0"/>
              </a:rPr>
            </a:br>
            <a:r>
              <a:rPr lang="en-US" sz="3200" dirty="0" smtClean="0">
                <a:latin typeface="Garamond" panose="02020404030301010803" pitchFamily="18" charset="0"/>
              </a:rPr>
              <a:t>- Preparation</a:t>
            </a:r>
            <a:br>
              <a:rPr lang="en-US" sz="3200" dirty="0" smtClean="0">
                <a:latin typeface="Garamond" panose="02020404030301010803" pitchFamily="18" charset="0"/>
              </a:rPr>
            </a:br>
            <a:r>
              <a:rPr lang="en-US" sz="3200" dirty="0" smtClean="0">
                <a:latin typeface="Garamond" panose="02020404030301010803" pitchFamily="18" charset="0"/>
              </a:rPr>
              <a:t>- Mental, emotional, and physical ability necessary for the representation</a:t>
            </a:r>
            <a:r>
              <a:rPr lang="en-US" dirty="0" smtClean="0"/>
              <a:t/>
            </a:r>
            <a:br>
              <a:rPr lang="en-US" dirty="0" smtClean="0"/>
            </a:br>
            <a:endParaRPr lang="en-US" dirty="0"/>
          </a:p>
        </p:txBody>
      </p:sp>
    </p:spTree>
    <p:extLst>
      <p:ext uri="{BB962C8B-B14F-4D97-AF65-F5344CB8AC3E}">
        <p14:creationId xmlns:p14="http://schemas.microsoft.com/office/powerpoint/2010/main" val="135551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039522"/>
          </a:xfrm>
        </p:spPr>
        <p:txBody>
          <a:bodyPr/>
          <a:lstStyle/>
          <a:p>
            <a:pPr>
              <a:spcBef>
                <a:spcPts val="1200"/>
              </a:spcBef>
              <a:spcAft>
                <a:spcPts val="1200"/>
              </a:spcAft>
            </a:pPr>
            <a:r>
              <a:rPr lang="en-US" sz="4000" dirty="0" smtClean="0">
                <a:latin typeface="Garamond" panose="02020404030301010803" pitchFamily="18" charset="0"/>
              </a:rPr>
              <a:t>Rules of Professional Conduct (Preamble) </a:t>
            </a:r>
            <a:r>
              <a:rPr lang="en-US" sz="2400" dirty="0" smtClean="0">
                <a:latin typeface="Garamond" panose="02020404030301010803" pitchFamily="18" charset="0"/>
              </a:rPr>
              <a:t/>
            </a:r>
            <a:br>
              <a:rPr lang="en-US" sz="2400" dirty="0" smtClean="0">
                <a:latin typeface="Garamond" panose="02020404030301010803" pitchFamily="18" charset="0"/>
              </a:rPr>
            </a:br>
            <a:r>
              <a:rPr lang="en-US" sz="2400" dirty="0" smtClean="0">
                <a:latin typeface="Garamond" panose="02020404030301010803" pitchFamily="18" charset="0"/>
              </a:rPr>
              <a:t>- Be competent</a:t>
            </a:r>
            <a:r>
              <a:rPr lang="en-US" sz="2400" dirty="0">
                <a:latin typeface="Garamond" panose="02020404030301010803" pitchFamily="18" charset="0"/>
              </a:rPr>
              <a:t>, prompt and </a:t>
            </a:r>
            <a:r>
              <a:rPr lang="en-US" sz="2400" dirty="0" smtClean="0">
                <a:latin typeface="Garamond" panose="02020404030301010803" pitchFamily="18" charset="0"/>
              </a:rPr>
              <a:t>diligent.</a:t>
            </a:r>
            <a:br>
              <a:rPr lang="en-US" sz="2400" dirty="0" smtClean="0">
                <a:latin typeface="Garamond" panose="02020404030301010803" pitchFamily="18" charset="0"/>
              </a:rPr>
            </a:br>
            <a:r>
              <a:rPr lang="en-US" sz="2400" dirty="0" smtClean="0">
                <a:latin typeface="Garamond" panose="02020404030301010803" pitchFamily="18" charset="0"/>
              </a:rPr>
              <a:t/>
            </a:r>
            <a:br>
              <a:rPr lang="en-US" sz="2400" dirty="0" smtClean="0">
                <a:latin typeface="Garamond" panose="02020404030301010803" pitchFamily="18" charset="0"/>
              </a:rPr>
            </a:br>
            <a:r>
              <a:rPr lang="en-US" sz="2400" dirty="0" smtClean="0">
                <a:latin typeface="Garamond" panose="02020404030301010803" pitchFamily="18" charset="0"/>
              </a:rPr>
              <a:t>- Maintain </a:t>
            </a:r>
            <a:r>
              <a:rPr lang="en-US" sz="2400" dirty="0">
                <a:latin typeface="Garamond" panose="02020404030301010803" pitchFamily="18" charset="0"/>
              </a:rPr>
              <a:t>communication with a client concerning the representation</a:t>
            </a:r>
            <a:r>
              <a:rPr lang="en-US" sz="2400" dirty="0" smtClean="0">
                <a:latin typeface="Garamond" panose="02020404030301010803" pitchFamily="18" charset="0"/>
              </a:rPr>
              <a:t>.</a:t>
            </a:r>
            <a:br>
              <a:rPr lang="en-US" sz="2400" dirty="0" smtClean="0">
                <a:latin typeface="Garamond" panose="02020404030301010803" pitchFamily="18" charset="0"/>
              </a:rPr>
            </a:br>
            <a:r>
              <a:rPr lang="en-US" sz="2400" dirty="0" smtClean="0">
                <a:latin typeface="Garamond" panose="02020404030301010803" pitchFamily="18" charset="0"/>
              </a:rPr>
              <a:t/>
            </a:r>
            <a:br>
              <a:rPr lang="en-US" sz="2400" dirty="0" smtClean="0">
                <a:latin typeface="Garamond" panose="02020404030301010803" pitchFamily="18" charset="0"/>
              </a:rPr>
            </a:br>
            <a:r>
              <a:rPr lang="en-US" sz="2400" dirty="0" smtClean="0">
                <a:latin typeface="Garamond" panose="02020404030301010803" pitchFamily="18" charset="0"/>
              </a:rPr>
              <a:t>- Keep </a:t>
            </a:r>
            <a:r>
              <a:rPr lang="en-US" sz="2400" dirty="0">
                <a:latin typeface="Garamond" panose="02020404030301010803" pitchFamily="18" charset="0"/>
              </a:rPr>
              <a:t>in confidence information relating to representation </a:t>
            </a:r>
            <a:r>
              <a:rPr lang="en-US" sz="2400" dirty="0" smtClean="0">
                <a:latin typeface="Garamond" panose="02020404030301010803" pitchFamily="18" charset="0"/>
              </a:rPr>
              <a:t>(with exceptions).</a:t>
            </a:r>
            <a:br>
              <a:rPr lang="en-US" sz="2400" dirty="0" smtClean="0">
                <a:latin typeface="Garamond" panose="02020404030301010803" pitchFamily="18" charset="0"/>
              </a:rPr>
            </a:br>
            <a:r>
              <a:rPr lang="en-US" sz="2400" dirty="0">
                <a:latin typeface="Garamond" panose="02020404030301010803" pitchFamily="18" charset="0"/>
              </a:rPr>
              <a:t/>
            </a:r>
            <a:br>
              <a:rPr lang="en-US" sz="2400" dirty="0">
                <a:latin typeface="Garamond" panose="02020404030301010803" pitchFamily="18" charset="0"/>
              </a:rPr>
            </a:br>
            <a:r>
              <a:rPr lang="en-US" sz="2400" dirty="0" smtClean="0">
                <a:latin typeface="Garamond" panose="02020404030301010803" pitchFamily="18" charset="0"/>
              </a:rPr>
              <a:t>- Observe the </a:t>
            </a:r>
            <a:r>
              <a:rPr lang="en-US" sz="2400" dirty="0">
                <a:latin typeface="Garamond" panose="02020404030301010803" pitchFamily="18" charset="0"/>
              </a:rPr>
              <a:t>Rules of Professional Conduct. </a:t>
            </a:r>
            <a:r>
              <a:rPr lang="en-US" sz="2400" dirty="0" smtClean="0">
                <a:latin typeface="Garamond" panose="02020404030301010803" pitchFamily="18" charset="0"/>
              </a:rPr>
              <a:t/>
            </a:r>
            <a:br>
              <a:rPr lang="en-US" sz="2400" dirty="0" smtClean="0">
                <a:latin typeface="Garamond" panose="02020404030301010803" pitchFamily="18" charset="0"/>
              </a:rPr>
            </a:br>
            <a:r>
              <a:rPr lang="en-US" sz="2400" dirty="0" smtClean="0">
                <a:latin typeface="Garamond" panose="02020404030301010803" pitchFamily="18" charset="0"/>
              </a:rPr>
              <a:t/>
            </a:r>
            <a:br>
              <a:rPr lang="en-US" sz="2400" dirty="0" smtClean="0">
                <a:latin typeface="Garamond" panose="02020404030301010803" pitchFamily="18" charset="0"/>
              </a:rPr>
            </a:br>
            <a:r>
              <a:rPr lang="en-US" sz="2400" dirty="0" smtClean="0">
                <a:latin typeface="Garamond" panose="02020404030301010803" pitchFamily="18" charset="0"/>
              </a:rPr>
              <a:t>- Aid </a:t>
            </a:r>
            <a:r>
              <a:rPr lang="en-US" sz="2400" dirty="0">
                <a:latin typeface="Garamond" panose="02020404030301010803" pitchFamily="18" charset="0"/>
              </a:rPr>
              <a:t>in securing their observance by other lawyers. </a:t>
            </a:r>
            <a:r>
              <a:rPr lang="en-US" sz="2400" dirty="0" smtClean="0">
                <a:latin typeface="Garamond" panose="02020404030301010803" pitchFamily="18" charset="0"/>
              </a:rPr>
              <a:t/>
            </a:r>
            <a:br>
              <a:rPr lang="en-US" sz="2400" dirty="0" smtClean="0">
                <a:latin typeface="Garamond" panose="02020404030301010803" pitchFamily="18" charset="0"/>
              </a:rPr>
            </a:br>
            <a:r>
              <a:rPr lang="en-US" sz="2400" dirty="0" smtClean="0">
                <a:latin typeface="Garamond" panose="02020404030301010803" pitchFamily="18" charset="0"/>
              </a:rPr>
              <a:t/>
            </a:r>
            <a:br>
              <a:rPr lang="en-US" sz="2400" dirty="0" smtClean="0">
                <a:latin typeface="Garamond" panose="02020404030301010803" pitchFamily="18" charset="0"/>
              </a:rPr>
            </a:br>
            <a:r>
              <a:rPr lang="en-US" sz="2400" dirty="0" smtClean="0">
                <a:latin typeface="Garamond" panose="02020404030301010803" pitchFamily="18" charset="0"/>
              </a:rPr>
              <a:t>- Purpose: Maintain the independence of the profession; protect the public interest/preserve society. </a:t>
            </a:r>
            <a:r>
              <a:rPr lang="en-US" sz="2400" dirty="0" smtClean="0"/>
              <a:t/>
            </a:r>
            <a:br>
              <a:rPr lang="en-US" sz="2400" dirty="0" smtClean="0"/>
            </a:br>
            <a:r>
              <a:rPr lang="en-US" sz="2400" b="1" i="1" dirty="0" smtClean="0">
                <a:latin typeface="Garamond" panose="02020404030301010803" pitchFamily="18" charset="0"/>
              </a:rPr>
              <a:t/>
            </a:r>
            <a:br>
              <a:rPr lang="en-US" sz="2400" b="1" i="1" dirty="0" smtClean="0">
                <a:latin typeface="Garamond" panose="02020404030301010803" pitchFamily="18" charset="0"/>
              </a:rPr>
            </a:br>
            <a:endParaRPr lang="en-US" sz="2400" b="1" i="1" dirty="0">
              <a:latin typeface="Garamond" panose="02020404030301010803" pitchFamily="18" charset="0"/>
            </a:endParaRPr>
          </a:p>
        </p:txBody>
      </p:sp>
    </p:spTree>
    <p:extLst>
      <p:ext uri="{BB962C8B-B14F-4D97-AF65-F5344CB8AC3E}">
        <p14:creationId xmlns:p14="http://schemas.microsoft.com/office/powerpoint/2010/main" val="2531236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0267"/>
          </a:xfrm>
        </p:spPr>
        <p:txBody>
          <a:bodyPr/>
          <a:lstStyle/>
          <a:p>
            <a:r>
              <a:rPr lang="en-US" dirty="0" smtClean="0">
                <a:latin typeface="Garamond" panose="02020404030301010803" pitchFamily="18" charset="0"/>
              </a:rPr>
              <a:t>Rules of Professional Conduct (Scope)</a:t>
            </a:r>
            <a:r>
              <a:rPr lang="en-US" dirty="0"/>
              <a:t/>
            </a:r>
            <a:br>
              <a:rPr lang="en-US" dirty="0"/>
            </a:br>
            <a:r>
              <a:rPr lang="en-US" sz="1200" dirty="0" smtClean="0"/>
              <a:t/>
            </a:r>
            <a:br>
              <a:rPr lang="en-US" sz="1200" dirty="0" smtClean="0"/>
            </a:br>
            <a:r>
              <a:rPr lang="en-US" sz="2800" dirty="0" smtClean="0">
                <a:latin typeface="Garamond" panose="02020404030301010803" pitchFamily="18" charset="0"/>
              </a:rPr>
              <a:t>It </a:t>
            </a:r>
            <a:r>
              <a:rPr lang="en-US" sz="2800" dirty="0">
                <a:latin typeface="Garamond" panose="02020404030301010803" pitchFamily="18" charset="0"/>
              </a:rPr>
              <a:t>is a Framework/Not exhaustive moral authority </a:t>
            </a:r>
            <a:r>
              <a:rPr lang="en-US" sz="2800" dirty="0" smtClean="0">
                <a:latin typeface="Garamond" panose="02020404030301010803" pitchFamily="18" charset="0"/>
              </a:rPr>
              <a:t/>
            </a:r>
            <a:br>
              <a:rPr lang="en-US" sz="2800" dirty="0" smtClean="0">
                <a:latin typeface="Garamond" panose="02020404030301010803" pitchFamily="18" charset="0"/>
              </a:rPr>
            </a:br>
            <a:r>
              <a:rPr lang="en-US" sz="1200" dirty="0">
                <a:latin typeface="Garamond" panose="02020404030301010803" pitchFamily="18" charset="0"/>
              </a:rPr>
              <a:t/>
            </a:r>
            <a:br>
              <a:rPr lang="en-US" sz="1200" dirty="0">
                <a:latin typeface="Garamond" panose="02020404030301010803" pitchFamily="18" charset="0"/>
              </a:rPr>
            </a:br>
            <a:r>
              <a:rPr lang="en-US" sz="2800" dirty="0" smtClean="0">
                <a:latin typeface="Garamond" panose="02020404030301010803" pitchFamily="18" charset="0"/>
              </a:rPr>
              <a:t>Requires: </a:t>
            </a:r>
            <a:r>
              <a:rPr lang="en-US" sz="2400" dirty="0" smtClean="0">
                <a:latin typeface="Garamond" panose="02020404030301010803" pitchFamily="18" charset="0"/>
              </a:rPr>
              <a:t/>
            </a:r>
            <a:br>
              <a:rPr lang="en-US" sz="2400" dirty="0" smtClean="0">
                <a:latin typeface="Garamond" panose="02020404030301010803" pitchFamily="18" charset="0"/>
              </a:rPr>
            </a:br>
            <a:r>
              <a:rPr lang="en-US" sz="1200" dirty="0" smtClean="0">
                <a:latin typeface="Garamond" panose="02020404030301010803" pitchFamily="18" charset="0"/>
              </a:rPr>
              <a:t/>
            </a:r>
            <a:br>
              <a:rPr lang="en-US" sz="1200" dirty="0" smtClean="0">
                <a:latin typeface="Garamond" panose="02020404030301010803" pitchFamily="18" charset="0"/>
              </a:rPr>
            </a:br>
            <a:r>
              <a:rPr lang="en-US" sz="2400" dirty="0" smtClean="0">
                <a:latin typeface="Garamond" panose="02020404030301010803" pitchFamily="18" charset="0"/>
              </a:rPr>
              <a:t>- Understanding</a:t>
            </a:r>
            <a:br>
              <a:rPr lang="en-US" sz="2400" dirty="0" smtClean="0">
                <a:latin typeface="Garamond" panose="02020404030301010803" pitchFamily="18" charset="0"/>
              </a:rPr>
            </a:br>
            <a:r>
              <a:rPr lang="en-US" sz="1200" dirty="0" smtClean="0">
                <a:latin typeface="Garamond" panose="02020404030301010803" pitchFamily="18" charset="0"/>
              </a:rPr>
              <a:t/>
            </a:r>
            <a:br>
              <a:rPr lang="en-US" sz="1200" dirty="0" smtClean="0">
                <a:latin typeface="Garamond" panose="02020404030301010803" pitchFamily="18" charset="0"/>
              </a:rPr>
            </a:br>
            <a:r>
              <a:rPr lang="en-US" sz="2400" dirty="0" smtClean="0">
                <a:latin typeface="Garamond" panose="02020404030301010803" pitchFamily="18" charset="0"/>
              </a:rPr>
              <a:t>- Compliance</a:t>
            </a:r>
            <a:br>
              <a:rPr lang="en-US" sz="2400" dirty="0" smtClean="0">
                <a:latin typeface="Garamond" panose="02020404030301010803" pitchFamily="18" charset="0"/>
              </a:rPr>
            </a:br>
            <a:r>
              <a:rPr lang="en-US" sz="1200" dirty="0" smtClean="0">
                <a:latin typeface="Garamond" panose="02020404030301010803" pitchFamily="18" charset="0"/>
              </a:rPr>
              <a:t/>
            </a:r>
            <a:br>
              <a:rPr lang="en-US" sz="1200" dirty="0" smtClean="0">
                <a:latin typeface="Garamond" panose="02020404030301010803" pitchFamily="18" charset="0"/>
              </a:rPr>
            </a:br>
            <a:r>
              <a:rPr lang="en-US" sz="2400" dirty="0" smtClean="0">
                <a:latin typeface="Garamond" panose="02020404030301010803" pitchFamily="18" charset="0"/>
              </a:rPr>
              <a:t>- Reinforcement by peers and public</a:t>
            </a:r>
            <a:br>
              <a:rPr lang="en-US" sz="2400" dirty="0" smtClean="0">
                <a:latin typeface="Garamond" panose="02020404030301010803" pitchFamily="18" charset="0"/>
              </a:rPr>
            </a:br>
            <a:r>
              <a:rPr lang="en-US" sz="1200" dirty="0" smtClean="0">
                <a:latin typeface="Garamond" panose="02020404030301010803" pitchFamily="18" charset="0"/>
              </a:rPr>
              <a:t/>
            </a:r>
            <a:br>
              <a:rPr lang="en-US" sz="1200" dirty="0" smtClean="0">
                <a:latin typeface="Garamond" panose="02020404030301010803" pitchFamily="18" charset="0"/>
              </a:rPr>
            </a:br>
            <a:r>
              <a:rPr lang="en-US" sz="2400" dirty="0" smtClean="0">
                <a:latin typeface="Garamond" panose="02020404030301010803" pitchFamily="18" charset="0"/>
              </a:rPr>
              <a:t>- Enforcement/Discipline</a:t>
            </a:r>
            <a:br>
              <a:rPr lang="en-US" sz="2400" dirty="0" smtClean="0">
                <a:latin typeface="Garamond" panose="02020404030301010803" pitchFamily="18" charset="0"/>
              </a:rPr>
            </a:br>
            <a:r>
              <a:rPr lang="en-US" sz="2400" dirty="0">
                <a:latin typeface="Garamond" panose="02020404030301010803" pitchFamily="18" charset="0"/>
              </a:rPr>
              <a:t> </a:t>
            </a:r>
            <a:r>
              <a:rPr lang="en-US" sz="2400" dirty="0" smtClean="0">
                <a:latin typeface="Garamond" panose="02020404030301010803" pitchFamily="18" charset="0"/>
              </a:rPr>
              <a:t>         Assessment: Based on facts/circumstances at the time</a:t>
            </a:r>
            <a:br>
              <a:rPr lang="en-US" sz="2400" dirty="0" smtClean="0">
                <a:latin typeface="Garamond" panose="02020404030301010803" pitchFamily="18" charset="0"/>
              </a:rPr>
            </a:br>
            <a:r>
              <a:rPr lang="en-US" sz="2400" dirty="0">
                <a:latin typeface="Garamond" panose="02020404030301010803" pitchFamily="18" charset="0"/>
              </a:rPr>
              <a:t> </a:t>
            </a:r>
            <a:r>
              <a:rPr lang="en-US" sz="2400" dirty="0" smtClean="0">
                <a:latin typeface="Garamond" panose="02020404030301010803" pitchFamily="18" charset="0"/>
              </a:rPr>
              <a:t>         Discipline: All circumstances </a:t>
            </a:r>
            <a:br>
              <a:rPr lang="en-US" sz="2400" dirty="0" smtClean="0">
                <a:latin typeface="Garamond" panose="02020404030301010803" pitchFamily="18" charset="0"/>
              </a:rPr>
            </a:br>
            <a:r>
              <a:rPr lang="en-US" sz="2400" dirty="0">
                <a:latin typeface="Garamond" panose="02020404030301010803" pitchFamily="18" charset="0"/>
              </a:rPr>
              <a:t> </a:t>
            </a:r>
            <a:r>
              <a:rPr lang="en-US" sz="2400" dirty="0" smtClean="0">
                <a:latin typeface="Garamond" panose="02020404030301010803" pitchFamily="18" charset="0"/>
              </a:rPr>
              <a:t>                         (willfulness, seriousness, extenuating factors, prior violations)</a:t>
            </a:r>
            <a:br>
              <a:rPr lang="en-US" sz="2400" dirty="0" smtClean="0">
                <a:latin typeface="Garamond" panose="02020404030301010803" pitchFamily="18" charset="0"/>
              </a:rPr>
            </a:br>
            <a:endParaRPr lang="en-US" sz="2400" dirty="0">
              <a:latin typeface="Garamond" panose="02020404030301010803" pitchFamily="18" charset="0"/>
            </a:endParaRPr>
          </a:p>
        </p:txBody>
      </p:sp>
    </p:spTree>
    <p:extLst>
      <p:ext uri="{BB962C8B-B14F-4D97-AF65-F5344CB8AC3E}">
        <p14:creationId xmlns:p14="http://schemas.microsoft.com/office/powerpoint/2010/main" val="13201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879502"/>
          </a:xfrm>
        </p:spPr>
        <p:txBody>
          <a:bodyPr/>
          <a:lstStyle/>
          <a:p>
            <a:r>
              <a:rPr lang="en-US" b="1" dirty="0" smtClean="0">
                <a:latin typeface="Garamond" panose="02020404030301010803" pitchFamily="18" charset="0"/>
              </a:rPr>
              <a:t>Ethical Requirements Impacted</a:t>
            </a:r>
            <a:r>
              <a:rPr lang="en-US" dirty="0" smtClean="0">
                <a:latin typeface="Garamond" panose="02020404030301010803" pitchFamily="18" charset="0"/>
              </a:rPr>
              <a:t/>
            </a:r>
            <a:br>
              <a:rPr lang="en-US" dirty="0" smtClean="0">
                <a:latin typeface="Garamond" panose="02020404030301010803" pitchFamily="18" charset="0"/>
              </a:rPr>
            </a:br>
            <a:r>
              <a:rPr lang="en-US" dirty="0" smtClean="0">
                <a:latin typeface="Garamond" panose="02020404030301010803" pitchFamily="18" charset="0"/>
              </a:rPr>
              <a:t/>
            </a:r>
            <a:br>
              <a:rPr lang="en-US" dirty="0" smtClean="0">
                <a:latin typeface="Garamond" panose="02020404030301010803" pitchFamily="18" charset="0"/>
              </a:rPr>
            </a:br>
            <a:r>
              <a:rPr lang="en-US" dirty="0" smtClean="0">
                <a:latin typeface="Garamond" panose="02020404030301010803" pitchFamily="18" charset="0"/>
              </a:rPr>
              <a:t>- </a:t>
            </a:r>
            <a:r>
              <a:rPr lang="en-US" sz="2800" dirty="0" smtClean="0">
                <a:latin typeface="Garamond" panose="02020404030301010803" pitchFamily="18" charset="0"/>
              </a:rPr>
              <a:t>Rule </a:t>
            </a:r>
            <a:r>
              <a:rPr lang="en-US" sz="2800" dirty="0">
                <a:latin typeface="Garamond" panose="02020404030301010803" pitchFamily="18" charset="0"/>
              </a:rPr>
              <a:t>1.1 </a:t>
            </a:r>
            <a:r>
              <a:rPr lang="en-US" sz="2800" dirty="0" smtClean="0">
                <a:latin typeface="Garamond" panose="02020404030301010803" pitchFamily="18" charset="0"/>
              </a:rPr>
              <a:t>Competence </a:t>
            </a:r>
            <a:r>
              <a:rPr lang="en-US" sz="2800" dirty="0">
                <a:latin typeface="Garamond" panose="02020404030301010803" pitchFamily="18" charset="0"/>
              </a:rPr>
              <a:t/>
            </a:r>
            <a:br>
              <a:rPr lang="en-US" sz="2800" dirty="0">
                <a:latin typeface="Garamond" panose="02020404030301010803" pitchFamily="18" charset="0"/>
              </a:rPr>
            </a:br>
            <a:r>
              <a:rPr lang="en-US" sz="2800" dirty="0" smtClean="0">
                <a:latin typeface="Garamond" panose="02020404030301010803" pitchFamily="18" charset="0"/>
              </a:rPr>
              <a:t>Legal knowledge, skill, thoroughness, and preparation reasonably necessary)</a:t>
            </a:r>
            <a:br>
              <a:rPr lang="en-US" sz="2800" dirty="0" smtClean="0">
                <a:latin typeface="Garamond" panose="02020404030301010803" pitchFamily="18" charset="0"/>
              </a:rPr>
            </a:br>
            <a:r>
              <a:rPr lang="en-US" sz="2800" dirty="0" smtClean="0">
                <a:latin typeface="Garamond" panose="02020404030301010803" pitchFamily="18" charset="0"/>
              </a:rPr>
              <a:t/>
            </a:r>
            <a:br>
              <a:rPr lang="en-US" sz="2800" dirty="0" smtClean="0">
                <a:latin typeface="Garamond" panose="02020404030301010803" pitchFamily="18" charset="0"/>
              </a:rPr>
            </a:br>
            <a:r>
              <a:rPr lang="en-US" sz="2800" dirty="0" smtClean="0">
                <a:latin typeface="Garamond" panose="02020404030301010803" pitchFamily="18" charset="0"/>
              </a:rPr>
              <a:t>- Rule 1.1 (Comment 7)</a:t>
            </a:r>
            <a:br>
              <a:rPr lang="en-US" sz="2800" dirty="0" smtClean="0">
                <a:latin typeface="Garamond" panose="02020404030301010803" pitchFamily="18" charset="0"/>
              </a:rPr>
            </a:br>
            <a:r>
              <a:rPr lang="en-US" sz="2800" dirty="0" smtClean="0">
                <a:latin typeface="Garamond" panose="02020404030301010803" pitchFamily="18" charset="0"/>
              </a:rPr>
              <a:t>A lawyers mental, emotional, and physical well-being impacts competence</a:t>
            </a:r>
            <a:r>
              <a:rPr lang="en-US" sz="2800" dirty="0" smtClean="0"/>
              <a:t/>
            </a:r>
            <a:br>
              <a:rPr lang="en-US" sz="2800" dirty="0" smtClean="0"/>
            </a:br>
            <a:r>
              <a:rPr lang="en-US" sz="2800" dirty="0"/>
              <a:t/>
            </a:r>
            <a:br>
              <a:rPr lang="en-US" sz="2800" dirty="0"/>
            </a:br>
            <a:r>
              <a:rPr lang="en-US" sz="2800" dirty="0"/>
              <a:t/>
            </a:r>
            <a:br>
              <a:rPr lang="en-US" sz="2800" dirty="0"/>
            </a:br>
            <a:r>
              <a:rPr lang="en-US" sz="2800" dirty="0" smtClean="0"/>
              <a:t/>
            </a:r>
            <a:br>
              <a:rPr lang="en-US" sz="2800" dirty="0" smtClean="0"/>
            </a:br>
            <a:r>
              <a:rPr lang="en-US" sz="2800" dirty="0"/>
              <a:t/>
            </a:r>
            <a:br>
              <a:rPr lang="en-US" sz="2800" dirty="0"/>
            </a:br>
            <a:endParaRPr lang="en-US" sz="2800" dirty="0"/>
          </a:p>
        </p:txBody>
      </p:sp>
    </p:spTree>
    <p:extLst>
      <p:ext uri="{BB962C8B-B14F-4D97-AF65-F5344CB8AC3E}">
        <p14:creationId xmlns:p14="http://schemas.microsoft.com/office/powerpoint/2010/main" val="327463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625" y="147918"/>
            <a:ext cx="9404723" cy="882596"/>
          </a:xfrm>
        </p:spPr>
        <p:txBody>
          <a:bodyPr/>
          <a:lstStyle/>
          <a:p>
            <a:r>
              <a:rPr lang="en-US" sz="4000" b="1" dirty="0">
                <a:latin typeface="Garamond" panose="02020404030301010803" pitchFamily="18" charset="0"/>
              </a:rPr>
              <a:t>Ethical Requirements Impacted </a:t>
            </a:r>
            <a:r>
              <a:rPr lang="en-US" sz="3200" b="1" dirty="0" smtClean="0">
                <a:latin typeface="Garamond" panose="02020404030301010803" pitchFamily="18" charset="0"/>
              </a:rPr>
              <a:t/>
            </a:r>
            <a:br>
              <a:rPr lang="en-US" sz="3200" b="1" dirty="0" smtClean="0">
                <a:latin typeface="Garamond" panose="02020404030301010803" pitchFamily="18" charset="0"/>
              </a:rPr>
            </a:br>
            <a:r>
              <a:rPr lang="en-US" sz="1200" dirty="0" smtClean="0"/>
              <a:t/>
            </a:r>
            <a:br>
              <a:rPr lang="en-US" sz="1200" dirty="0" smtClean="0"/>
            </a:br>
            <a:r>
              <a:rPr lang="en-US" sz="2400" dirty="0" smtClean="0">
                <a:latin typeface="Garamond" panose="02020404030301010803" pitchFamily="18" charset="0"/>
              </a:rPr>
              <a:t>- Rule 1.3 Diligence</a:t>
            </a:r>
            <a:br>
              <a:rPr lang="en-US" sz="2400" dirty="0" smtClean="0">
                <a:latin typeface="Garamond" panose="02020404030301010803" pitchFamily="18" charset="0"/>
              </a:rPr>
            </a:br>
            <a:r>
              <a:rPr lang="en-US" sz="2400" dirty="0" smtClean="0">
                <a:latin typeface="Garamond" panose="02020404030301010803" pitchFamily="18" charset="0"/>
              </a:rPr>
              <a:t>Reasonable diligence and promptness; follow through with contract (or withdraw)</a:t>
            </a:r>
            <a:br>
              <a:rPr lang="en-US" sz="2400" dirty="0" smtClean="0">
                <a:latin typeface="Garamond" panose="02020404030301010803" pitchFamily="18" charset="0"/>
              </a:rPr>
            </a:br>
            <a:r>
              <a:rPr lang="en-US" sz="2400" dirty="0" smtClean="0">
                <a:latin typeface="Garamond" panose="02020404030301010803" pitchFamily="18" charset="0"/>
              </a:rPr>
              <a:t/>
            </a:r>
            <a:br>
              <a:rPr lang="en-US" sz="2400" dirty="0" smtClean="0">
                <a:latin typeface="Garamond" panose="02020404030301010803" pitchFamily="18" charset="0"/>
              </a:rPr>
            </a:br>
            <a:r>
              <a:rPr lang="en-US" sz="2400" dirty="0" smtClean="0">
                <a:latin typeface="Garamond" panose="02020404030301010803" pitchFamily="18" charset="0"/>
              </a:rPr>
              <a:t>- Rule 1.3 (Comment 3)</a:t>
            </a:r>
            <a:br>
              <a:rPr lang="en-US" sz="2400" dirty="0" smtClean="0">
                <a:latin typeface="Garamond" panose="02020404030301010803" pitchFamily="18" charset="0"/>
              </a:rPr>
            </a:br>
            <a:r>
              <a:rPr lang="en-US" sz="2400" dirty="0" smtClean="0">
                <a:latin typeface="Garamond" panose="02020404030301010803" pitchFamily="18" charset="0"/>
              </a:rPr>
              <a:t>Avoid procrastination (unreasonable delay, needless anxiety for client; undermine trustworthiness; may change condition of client’s interests)</a:t>
            </a:r>
            <a:br>
              <a:rPr lang="en-US" sz="2400" dirty="0" smtClean="0">
                <a:latin typeface="Garamond" panose="02020404030301010803" pitchFamily="18" charset="0"/>
              </a:rPr>
            </a:br>
            <a:r>
              <a:rPr lang="en-US" sz="2400" dirty="0" smtClean="0">
                <a:latin typeface="Garamond" panose="02020404030301010803" pitchFamily="18" charset="0"/>
              </a:rPr>
              <a:t/>
            </a:r>
            <a:br>
              <a:rPr lang="en-US" sz="2400" dirty="0" smtClean="0">
                <a:latin typeface="Garamond" panose="02020404030301010803" pitchFamily="18" charset="0"/>
              </a:rPr>
            </a:br>
            <a:r>
              <a:rPr lang="en-US" sz="2400" dirty="0" smtClean="0">
                <a:latin typeface="Garamond" panose="02020404030301010803" pitchFamily="18" charset="0"/>
              </a:rPr>
              <a:t>- Rule 1.3 (Comment 5)</a:t>
            </a:r>
            <a:r>
              <a:rPr lang="en-US" sz="2400" dirty="0">
                <a:latin typeface="Garamond" panose="02020404030301010803" pitchFamily="18" charset="0"/>
              </a:rPr>
              <a:t/>
            </a:r>
            <a:br>
              <a:rPr lang="en-US" sz="2400" dirty="0">
                <a:latin typeface="Garamond" panose="02020404030301010803" pitchFamily="18" charset="0"/>
              </a:rPr>
            </a:br>
            <a:r>
              <a:rPr lang="en-US" sz="2400" dirty="0" smtClean="0">
                <a:latin typeface="Garamond" panose="02020404030301010803" pitchFamily="18" charset="0"/>
              </a:rPr>
              <a:t>Attorney contingency planning (“should”) to protect client’s interests in the event of death, disability, impairment, or incapacity</a:t>
            </a:r>
            <a:r>
              <a:rPr lang="en-US" sz="2400" dirty="0">
                <a:latin typeface="Garamond" panose="02020404030301010803" pitchFamily="18" charset="0"/>
              </a:rPr>
              <a:t/>
            </a:r>
            <a:br>
              <a:rPr lang="en-US" sz="2400" dirty="0">
                <a:latin typeface="Garamond" panose="02020404030301010803" pitchFamily="18" charset="0"/>
              </a:rPr>
            </a:br>
            <a:r>
              <a:rPr lang="en-US" sz="2400" dirty="0" smtClean="0">
                <a:latin typeface="Garamond" panose="02020404030301010803" pitchFamily="18" charset="0"/>
              </a:rPr>
              <a:t/>
            </a:r>
            <a:br>
              <a:rPr lang="en-US" sz="2400" dirty="0" smtClean="0">
                <a:latin typeface="Garamond" panose="02020404030301010803" pitchFamily="18" charset="0"/>
              </a:rPr>
            </a:br>
            <a:r>
              <a:rPr lang="en-US" sz="2400" b="1" dirty="0">
                <a:latin typeface="Garamond" panose="02020404030301010803" pitchFamily="18" charset="0"/>
              </a:rPr>
              <a:t>- </a:t>
            </a:r>
            <a:r>
              <a:rPr lang="en-US" sz="2400" dirty="0">
                <a:latin typeface="Garamond" panose="02020404030301010803" pitchFamily="18" charset="0"/>
              </a:rPr>
              <a:t>Rule 1.4 Communication</a:t>
            </a:r>
            <a:br>
              <a:rPr lang="en-US" sz="2400" dirty="0">
                <a:latin typeface="Garamond" panose="02020404030301010803" pitchFamily="18" charset="0"/>
              </a:rPr>
            </a:br>
            <a:r>
              <a:rPr lang="en-US" sz="2400" dirty="0">
                <a:latin typeface="Garamond" panose="02020404030301010803" pitchFamily="18" charset="0"/>
              </a:rPr>
              <a:t>Keep client reasonably informed and comply with reasonable requests for information.</a:t>
            </a:r>
          </a:p>
        </p:txBody>
      </p:sp>
    </p:spTree>
    <p:extLst>
      <p:ext uri="{BB962C8B-B14F-4D97-AF65-F5344CB8AC3E}">
        <p14:creationId xmlns:p14="http://schemas.microsoft.com/office/powerpoint/2010/main" val="3063632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57518"/>
            <a:ext cx="9404723" cy="1201911"/>
          </a:xfrm>
        </p:spPr>
        <p:txBody>
          <a:bodyPr/>
          <a:lstStyle/>
          <a:p>
            <a:r>
              <a:rPr lang="en-US" sz="4400" b="1" dirty="0">
                <a:latin typeface="Garamond" panose="02020404030301010803" pitchFamily="18" charset="0"/>
              </a:rPr>
              <a:t>Ethical Requirements Impacted </a:t>
            </a:r>
            <a:r>
              <a:rPr lang="en-US" sz="4400" b="1" dirty="0" smtClean="0">
                <a:latin typeface="Garamond" panose="02020404030301010803" pitchFamily="18" charset="0"/>
              </a:rPr>
              <a:t/>
            </a:r>
            <a:br>
              <a:rPr lang="en-US" sz="4400" b="1" dirty="0" smtClean="0">
                <a:latin typeface="Garamond" panose="02020404030301010803" pitchFamily="18" charset="0"/>
              </a:rPr>
            </a:br>
            <a:r>
              <a:rPr lang="en-US" sz="4400" b="1" dirty="0" smtClean="0">
                <a:latin typeface="Garamond" panose="02020404030301010803" pitchFamily="18" charset="0"/>
              </a:rPr>
              <a:t/>
            </a:r>
            <a:br>
              <a:rPr lang="en-US" sz="4400" b="1" dirty="0" smtClean="0">
                <a:latin typeface="Garamond" panose="02020404030301010803" pitchFamily="18" charset="0"/>
              </a:rPr>
            </a:br>
            <a:r>
              <a:rPr lang="en-US" sz="2400" dirty="0" smtClean="0">
                <a:latin typeface="Garamond" panose="02020404030301010803" pitchFamily="18" charset="0"/>
              </a:rPr>
              <a:t>- Rule 1.6 Confidentiality of Information</a:t>
            </a:r>
            <a:br>
              <a:rPr lang="en-US" sz="2400" dirty="0" smtClean="0">
                <a:latin typeface="Garamond" panose="02020404030301010803" pitchFamily="18" charset="0"/>
              </a:rPr>
            </a:br>
            <a:r>
              <a:rPr lang="en-US" sz="2400" dirty="0" smtClean="0">
                <a:latin typeface="Garamond" panose="02020404030301010803" pitchFamily="18" charset="0"/>
              </a:rPr>
              <a:t>Required reporting of the misconduct of another attorney, with client consent after consultation with consequences to the client of reporting and not reporting. </a:t>
            </a:r>
            <a:br>
              <a:rPr lang="en-US" sz="2400" dirty="0" smtClean="0">
                <a:latin typeface="Garamond" panose="02020404030301010803" pitchFamily="18" charset="0"/>
              </a:rPr>
            </a:br>
            <a:r>
              <a:rPr lang="en-US" sz="2400" dirty="0">
                <a:latin typeface="Garamond" panose="02020404030301010803" pitchFamily="18" charset="0"/>
              </a:rPr>
              <a:t/>
            </a:r>
            <a:br>
              <a:rPr lang="en-US" sz="2400" dirty="0">
                <a:latin typeface="Garamond" panose="02020404030301010803" pitchFamily="18" charset="0"/>
              </a:rPr>
            </a:br>
            <a:r>
              <a:rPr lang="en-US" sz="2400" dirty="0" smtClean="0">
                <a:latin typeface="Garamond" panose="02020404030301010803" pitchFamily="18" charset="0"/>
              </a:rPr>
              <a:t>- Rule 1.6 (Comment 14)</a:t>
            </a:r>
            <a:br>
              <a:rPr lang="en-US" sz="2400" dirty="0" smtClean="0">
                <a:latin typeface="Garamond" panose="02020404030301010803" pitchFamily="18" charset="0"/>
              </a:rPr>
            </a:br>
            <a:r>
              <a:rPr lang="en-US" sz="2400" dirty="0" smtClean="0">
                <a:latin typeface="Garamond" panose="02020404030301010803" pitchFamily="18" charset="0"/>
              </a:rPr>
              <a:t>The report of misconduct must be made promptly but may be delayed for the minimum period necessary to protect the client’s interests (e.g., until the end of litigation). </a:t>
            </a:r>
            <a:r>
              <a:rPr lang="en-US" sz="2400" dirty="0">
                <a:latin typeface="Garamond" panose="02020404030301010803" pitchFamily="18" charset="0"/>
              </a:rPr>
              <a:t/>
            </a:r>
            <a:br>
              <a:rPr lang="en-US" sz="2400" dirty="0">
                <a:latin typeface="Garamond" panose="02020404030301010803" pitchFamily="18" charset="0"/>
              </a:rPr>
            </a:br>
            <a:endParaRPr lang="en-US" sz="2400" i="1" dirty="0">
              <a:latin typeface="Garamond" panose="02020404030301010803" pitchFamily="18" charset="0"/>
            </a:endParaRPr>
          </a:p>
        </p:txBody>
      </p:sp>
    </p:spTree>
    <p:extLst>
      <p:ext uri="{BB962C8B-B14F-4D97-AF65-F5344CB8AC3E}">
        <p14:creationId xmlns:p14="http://schemas.microsoft.com/office/powerpoint/2010/main" val="570428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aramond" panose="02020404030301010803" pitchFamily="18" charset="0"/>
              </a:rPr>
              <a:t>Ethical Requirements Impacted </a:t>
            </a:r>
            <a:r>
              <a:rPr lang="en-US" sz="2800" b="1" dirty="0" smtClean="0">
                <a:latin typeface="Garamond" panose="02020404030301010803" pitchFamily="18" charset="0"/>
              </a:rPr>
              <a:t/>
            </a:r>
            <a:br>
              <a:rPr lang="en-US" sz="2800" b="1" dirty="0" smtClean="0">
                <a:latin typeface="Garamond" panose="02020404030301010803" pitchFamily="18" charset="0"/>
              </a:rPr>
            </a:br>
            <a:r>
              <a:rPr lang="en-US" sz="2800" b="1" dirty="0" smtClean="0">
                <a:latin typeface="Garamond" panose="02020404030301010803" pitchFamily="18" charset="0"/>
              </a:rPr>
              <a:t/>
            </a:r>
            <a:br>
              <a:rPr lang="en-US" sz="2800" b="1" dirty="0" smtClean="0">
                <a:latin typeface="Garamond" panose="02020404030301010803" pitchFamily="18" charset="0"/>
              </a:rPr>
            </a:br>
            <a:r>
              <a:rPr lang="en-US" sz="2800" b="1" dirty="0" smtClean="0">
                <a:latin typeface="Garamond" panose="02020404030301010803" pitchFamily="18" charset="0"/>
              </a:rPr>
              <a:t>- </a:t>
            </a:r>
            <a:r>
              <a:rPr lang="en-US" sz="2800" dirty="0" smtClean="0">
                <a:latin typeface="Garamond" panose="02020404030301010803" pitchFamily="18" charset="0"/>
              </a:rPr>
              <a:t>Rule 1.16</a:t>
            </a:r>
            <a:r>
              <a:rPr lang="en-US" sz="2800" b="1" i="1" dirty="0" smtClean="0">
                <a:latin typeface="Garamond" panose="02020404030301010803" pitchFamily="18" charset="0"/>
              </a:rPr>
              <a:t/>
            </a:r>
            <a:br>
              <a:rPr lang="en-US" sz="2800" b="1" i="1" dirty="0" smtClean="0">
                <a:latin typeface="Garamond" panose="02020404030301010803" pitchFamily="18" charset="0"/>
              </a:rPr>
            </a:br>
            <a:r>
              <a:rPr lang="en-US" sz="2800" dirty="0" smtClean="0">
                <a:latin typeface="Garamond" panose="02020404030301010803" pitchFamily="18" charset="0"/>
              </a:rPr>
              <a:t>a</a:t>
            </a:r>
            <a:r>
              <a:rPr lang="en-US" sz="2800" dirty="0">
                <a:latin typeface="Garamond" panose="02020404030301010803" pitchFamily="18" charset="0"/>
              </a:rPr>
              <a:t>) </a:t>
            </a:r>
            <a:r>
              <a:rPr lang="en-US" sz="2800" i="1" dirty="0">
                <a:latin typeface="Garamond" panose="02020404030301010803" pitchFamily="18" charset="0"/>
              </a:rPr>
              <a:t>… a lawyer shall not represent a client or, where representation has commenced, shall withdraw from the representation of a client if: … (2)  the lawyer's physical or mental condition materially impairs the lawyer's ability to represent the client</a:t>
            </a:r>
            <a:r>
              <a:rPr lang="en-US" sz="2800" i="1" dirty="0" smtClean="0">
                <a:latin typeface="Garamond" panose="02020404030301010803" pitchFamily="18" charset="0"/>
              </a:rPr>
              <a:t>;</a:t>
            </a:r>
            <a:br>
              <a:rPr lang="en-US" sz="2800" i="1" dirty="0" smtClean="0">
                <a:latin typeface="Garamond" panose="02020404030301010803" pitchFamily="18" charset="0"/>
              </a:rPr>
            </a:br>
            <a:r>
              <a:rPr lang="en-US" sz="2800" i="1" dirty="0">
                <a:latin typeface="Garamond" panose="02020404030301010803" pitchFamily="18" charset="0"/>
              </a:rPr>
              <a:t/>
            </a:r>
            <a:br>
              <a:rPr lang="en-US" sz="2800" i="1" dirty="0">
                <a:latin typeface="Garamond" panose="02020404030301010803" pitchFamily="18" charset="0"/>
              </a:rPr>
            </a:br>
            <a:r>
              <a:rPr lang="en-US" sz="2800" dirty="0" smtClean="0">
                <a:latin typeface="Garamond" panose="02020404030301010803" pitchFamily="18" charset="0"/>
              </a:rPr>
              <a:t>- Rule 1.16 (Comment 1)</a:t>
            </a:r>
            <a:r>
              <a:rPr lang="en-US" sz="2800" i="1" dirty="0">
                <a:latin typeface="Garamond" panose="02020404030301010803" pitchFamily="18" charset="0"/>
              </a:rPr>
              <a:t/>
            </a:r>
            <a:br>
              <a:rPr lang="en-US" sz="2800" i="1" dirty="0">
                <a:latin typeface="Garamond" panose="02020404030301010803" pitchFamily="18" charset="0"/>
              </a:rPr>
            </a:br>
            <a:r>
              <a:rPr lang="en-US" sz="2800" dirty="0">
                <a:latin typeface="Garamond" panose="02020404030301010803" pitchFamily="18" charset="0"/>
              </a:rPr>
              <a:t>a.	[1] </a:t>
            </a:r>
            <a:r>
              <a:rPr lang="en-US" sz="2800" i="1" dirty="0">
                <a:latin typeface="Garamond" panose="02020404030301010803" pitchFamily="18" charset="0"/>
              </a:rPr>
              <a:t>A lawyer should not accept or continue representation in a matter unless it can be performed competently, promptly, without improper conflict of interest and to completion.</a:t>
            </a:r>
            <a:r>
              <a:rPr lang="en-US" sz="2800" dirty="0"/>
              <a:t/>
            </a:r>
            <a:br>
              <a:rPr lang="en-US" sz="2800" dirty="0"/>
            </a:br>
            <a:endParaRPr lang="en-US" sz="2800" dirty="0"/>
          </a:p>
        </p:txBody>
      </p:sp>
    </p:spTree>
    <p:extLst>
      <p:ext uri="{BB962C8B-B14F-4D97-AF65-F5344CB8AC3E}">
        <p14:creationId xmlns:p14="http://schemas.microsoft.com/office/powerpoint/2010/main" val="3251132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aramond" panose="02020404030301010803" pitchFamily="18" charset="0"/>
              </a:rPr>
              <a:t>Ethical Requirements Impacted </a:t>
            </a:r>
            <a:r>
              <a:rPr lang="en-US" sz="2000" b="1" dirty="0" smtClean="0">
                <a:latin typeface="Garamond" panose="02020404030301010803" pitchFamily="18" charset="0"/>
              </a:rPr>
              <a:t/>
            </a:r>
            <a:br>
              <a:rPr lang="en-US" sz="2000" b="1" dirty="0" smtClean="0">
                <a:latin typeface="Garamond" panose="02020404030301010803" pitchFamily="18" charset="0"/>
              </a:rPr>
            </a:br>
            <a:r>
              <a:rPr lang="en-US" sz="2000" b="1" dirty="0">
                <a:latin typeface="Garamond" panose="02020404030301010803" pitchFamily="18" charset="0"/>
              </a:rPr>
              <a:t/>
            </a:r>
            <a:br>
              <a:rPr lang="en-US" sz="2000" b="1" dirty="0">
                <a:latin typeface="Garamond" panose="02020404030301010803" pitchFamily="18" charset="0"/>
              </a:rPr>
            </a:br>
            <a:r>
              <a:rPr lang="en-US" sz="2000" b="1" dirty="0" smtClean="0">
                <a:latin typeface="Garamond" panose="02020404030301010803" pitchFamily="18" charset="0"/>
              </a:rPr>
              <a:t>- </a:t>
            </a:r>
            <a:r>
              <a:rPr lang="en-US" sz="2400" dirty="0" smtClean="0">
                <a:latin typeface="Garamond" panose="02020404030301010803" pitchFamily="18" charset="0"/>
              </a:rPr>
              <a:t>Rule </a:t>
            </a:r>
            <a:r>
              <a:rPr lang="en-US" sz="2400" dirty="0">
                <a:latin typeface="Garamond" panose="02020404030301010803" pitchFamily="18" charset="0"/>
              </a:rPr>
              <a:t>5.1 Responsibilities of Partners and Supervisory </a:t>
            </a:r>
            <a:r>
              <a:rPr lang="en-US" sz="2400" dirty="0" smtClean="0">
                <a:latin typeface="Garamond" panose="02020404030301010803" pitchFamily="18" charset="0"/>
              </a:rPr>
              <a:t>Lawyers</a:t>
            </a:r>
            <a:br>
              <a:rPr lang="en-US" sz="2400" dirty="0" smtClean="0">
                <a:latin typeface="Garamond" panose="02020404030301010803" pitchFamily="18" charset="0"/>
              </a:rPr>
            </a:br>
            <a:r>
              <a:rPr lang="en-US" sz="2400" dirty="0" smtClean="0">
                <a:latin typeface="Garamond" panose="02020404030301010803" pitchFamily="18" charset="0"/>
              </a:rPr>
              <a:t>Duty to supervise subordinates applies to partners and attorneys with managerial authority in the law firm or supervisory authority over the lawyer when (i) the misconduct </a:t>
            </a:r>
            <a:r>
              <a:rPr lang="en-US" sz="2400" b="1" dirty="0" smtClean="0">
                <a:latin typeface="Garamond" panose="02020404030301010803" pitchFamily="18" charset="0"/>
              </a:rPr>
              <a:t>is known or should have been known </a:t>
            </a:r>
            <a:r>
              <a:rPr lang="en-US" sz="2400" dirty="0" smtClean="0">
                <a:latin typeface="Garamond" panose="02020404030301010803" pitchFamily="18" charset="0"/>
              </a:rPr>
              <a:t>at a </a:t>
            </a:r>
            <a:r>
              <a:rPr lang="en-US" sz="2400" dirty="0">
                <a:latin typeface="Garamond" panose="02020404030301010803" pitchFamily="18" charset="0"/>
              </a:rPr>
              <a:t>time when its consequences can be avoided or mitigated but </a:t>
            </a:r>
            <a:r>
              <a:rPr lang="en-US" sz="2400" dirty="0" smtClean="0">
                <a:latin typeface="Garamond" panose="02020404030301010803" pitchFamily="18" charset="0"/>
              </a:rPr>
              <a:t>(ii) fails </a:t>
            </a:r>
            <a:r>
              <a:rPr lang="en-US" sz="2400" dirty="0">
                <a:latin typeface="Garamond" panose="02020404030301010803" pitchFamily="18" charset="0"/>
              </a:rPr>
              <a:t>to take reasonable remedial action</a:t>
            </a:r>
            <a:r>
              <a:rPr lang="en-US" sz="2400" dirty="0" smtClean="0">
                <a:latin typeface="Garamond" panose="02020404030301010803" pitchFamily="18" charset="0"/>
              </a:rPr>
              <a:t>.</a:t>
            </a:r>
            <a:br>
              <a:rPr lang="en-US" sz="2400" dirty="0" smtClean="0">
                <a:latin typeface="Garamond" panose="02020404030301010803" pitchFamily="18" charset="0"/>
              </a:rPr>
            </a:br>
            <a:r>
              <a:rPr lang="en-US" sz="2400" dirty="0">
                <a:latin typeface="Garamond" panose="02020404030301010803" pitchFamily="18" charset="0"/>
              </a:rPr>
              <a:t/>
            </a:r>
            <a:br>
              <a:rPr lang="en-US" sz="2400" dirty="0">
                <a:latin typeface="Garamond" panose="02020404030301010803" pitchFamily="18" charset="0"/>
              </a:rPr>
            </a:br>
            <a:r>
              <a:rPr lang="en-US" sz="2400" dirty="0" smtClean="0">
                <a:latin typeface="Garamond" panose="02020404030301010803" pitchFamily="18" charset="0"/>
              </a:rPr>
              <a:t>- Rule 5.1 (Comment 5)</a:t>
            </a:r>
            <a:r>
              <a:rPr lang="en-US" sz="2400" dirty="0">
                <a:latin typeface="Garamond" panose="02020404030301010803" pitchFamily="18" charset="0"/>
              </a:rPr>
              <a:t/>
            </a:r>
            <a:br>
              <a:rPr lang="en-US" sz="2400" dirty="0">
                <a:latin typeface="Garamond" panose="02020404030301010803" pitchFamily="18" charset="0"/>
              </a:rPr>
            </a:br>
            <a:r>
              <a:rPr lang="en-US" sz="2400" dirty="0">
                <a:latin typeface="Garamond" panose="02020404030301010803" pitchFamily="18" charset="0"/>
              </a:rPr>
              <a:t>Appropriate remedial action depend on immediacy and seriousness of the misconduct. The supervisor must intervene to prevent avoidable consequences (the supervisor as well as the subordinate has a duty to correct</a:t>
            </a:r>
            <a:r>
              <a:rPr lang="en-US" sz="2400" dirty="0" smtClean="0">
                <a:latin typeface="Garamond" panose="02020404030301010803" pitchFamily="18" charset="0"/>
              </a:rPr>
              <a:t>).</a:t>
            </a:r>
            <a:br>
              <a:rPr lang="en-US" sz="2400" dirty="0" smtClean="0">
                <a:latin typeface="Garamond" panose="02020404030301010803" pitchFamily="18" charset="0"/>
              </a:rPr>
            </a:br>
            <a:r>
              <a:rPr lang="en-US" sz="2400" dirty="0">
                <a:latin typeface="Garamond" panose="02020404030301010803" pitchFamily="18" charset="0"/>
              </a:rPr>
              <a:t/>
            </a:r>
            <a:br>
              <a:rPr lang="en-US" sz="2400" dirty="0">
                <a:latin typeface="Garamond" panose="02020404030301010803" pitchFamily="18" charset="0"/>
              </a:rPr>
            </a:br>
            <a:r>
              <a:rPr lang="en-US" sz="2400" dirty="0" smtClean="0">
                <a:latin typeface="Garamond" panose="02020404030301010803" pitchFamily="18" charset="0"/>
              </a:rPr>
              <a:t>- Rule 5.3 Responsibilities Regarding </a:t>
            </a:r>
            <a:r>
              <a:rPr lang="en-US" sz="2400" dirty="0" err="1" smtClean="0">
                <a:latin typeface="Garamond" panose="02020404030301010803" pitchFamily="18" charset="0"/>
              </a:rPr>
              <a:t>Nonlawyer</a:t>
            </a:r>
            <a:r>
              <a:rPr lang="en-US" sz="2400" dirty="0" smtClean="0">
                <a:latin typeface="Garamond" panose="02020404030301010803" pitchFamily="18" charset="0"/>
              </a:rPr>
              <a:t> Assistants </a:t>
            </a:r>
            <a:endParaRPr lang="en-US" sz="2400" dirty="0">
              <a:latin typeface="Garamond" panose="02020404030301010803" pitchFamily="18" charset="0"/>
            </a:endParaRPr>
          </a:p>
        </p:txBody>
      </p:sp>
    </p:spTree>
    <p:extLst>
      <p:ext uri="{BB962C8B-B14F-4D97-AF65-F5344CB8AC3E}">
        <p14:creationId xmlns:p14="http://schemas.microsoft.com/office/powerpoint/2010/main" val="3527497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993802"/>
          </a:xfrm>
        </p:spPr>
        <p:txBody>
          <a:bodyPr/>
          <a:lstStyle/>
          <a:p>
            <a:r>
              <a:rPr lang="en-US" sz="4400" b="1" dirty="0">
                <a:latin typeface="Garamond" panose="02020404030301010803" pitchFamily="18" charset="0"/>
              </a:rPr>
              <a:t>Ethical Requirements Impacted </a:t>
            </a:r>
            <a:r>
              <a:rPr lang="en-US" sz="4400" b="1" dirty="0" smtClean="0">
                <a:latin typeface="Garamond" panose="02020404030301010803" pitchFamily="18" charset="0"/>
              </a:rPr>
              <a:t/>
            </a:r>
            <a:br>
              <a:rPr lang="en-US" sz="4400" b="1" dirty="0" smtClean="0">
                <a:latin typeface="Garamond" panose="02020404030301010803" pitchFamily="18" charset="0"/>
              </a:rPr>
            </a:br>
            <a:r>
              <a:rPr lang="en-US" sz="1000" b="1" dirty="0" smtClean="0">
                <a:latin typeface="Garamond" panose="02020404030301010803" pitchFamily="18" charset="0"/>
              </a:rPr>
              <a:t/>
            </a:r>
            <a:br>
              <a:rPr lang="en-US" sz="1000" b="1" dirty="0" smtClean="0">
                <a:latin typeface="Garamond" panose="02020404030301010803" pitchFamily="18" charset="0"/>
              </a:rPr>
            </a:br>
            <a:r>
              <a:rPr lang="en-US" sz="2400" dirty="0" smtClean="0">
                <a:latin typeface="Garamond" panose="02020404030301010803" pitchFamily="18" charset="0"/>
              </a:rPr>
              <a:t>- Rule 8.3 Reporting Misconduct</a:t>
            </a:r>
            <a:br>
              <a:rPr lang="en-US" sz="2400" dirty="0" smtClean="0">
                <a:latin typeface="Garamond" panose="02020404030301010803" pitchFamily="18" charset="0"/>
              </a:rPr>
            </a:br>
            <a:r>
              <a:rPr lang="en-US" sz="2400" dirty="0" smtClean="0">
                <a:latin typeface="Garamond" panose="02020404030301010803" pitchFamily="18" charset="0"/>
              </a:rPr>
              <a:t>Required if a lawyer has reliable information or another’s misconduct that raises a substantial question as to the lawyer’s honesty, trustworthiness, or fitness as a lawyer. </a:t>
            </a:r>
            <a:br>
              <a:rPr lang="en-US" sz="2400" dirty="0" smtClean="0">
                <a:latin typeface="Garamond" panose="02020404030301010803" pitchFamily="18" charset="0"/>
              </a:rPr>
            </a:br>
            <a:r>
              <a:rPr lang="en-US" sz="2400" dirty="0">
                <a:latin typeface="Garamond" panose="02020404030301010803" pitchFamily="18" charset="0"/>
              </a:rPr>
              <a:t/>
            </a:r>
            <a:br>
              <a:rPr lang="en-US" sz="2400" dirty="0">
                <a:latin typeface="Garamond" panose="02020404030301010803" pitchFamily="18" charset="0"/>
              </a:rPr>
            </a:br>
            <a:r>
              <a:rPr lang="en-US" sz="2400" dirty="0" smtClean="0">
                <a:latin typeface="Garamond" panose="02020404030301010803" pitchFamily="18" charset="0"/>
              </a:rPr>
              <a:t>Disclosure is not required if the information is gained though volunteering/working with a lawyer’s assistance program (LAP) when the information is obtained for LAP purposes. </a:t>
            </a:r>
            <a:br>
              <a:rPr lang="en-US" sz="2400" dirty="0" smtClean="0">
                <a:latin typeface="Garamond" panose="02020404030301010803" pitchFamily="18" charset="0"/>
              </a:rPr>
            </a:br>
            <a:r>
              <a:rPr lang="en-US" sz="2400" dirty="0">
                <a:latin typeface="Garamond" panose="02020404030301010803" pitchFamily="18" charset="0"/>
              </a:rPr>
              <a:t/>
            </a:r>
            <a:br>
              <a:rPr lang="en-US" sz="2400" dirty="0">
                <a:latin typeface="Garamond" panose="02020404030301010803" pitchFamily="18" charset="0"/>
              </a:rPr>
            </a:br>
            <a:r>
              <a:rPr lang="en-US" sz="2400" dirty="0" smtClean="0">
                <a:latin typeface="Garamond" panose="02020404030301010803" pitchFamily="18" charset="0"/>
              </a:rPr>
              <a:t>- Rule 8.3 (Comment 5)</a:t>
            </a:r>
            <a:br>
              <a:rPr lang="en-US" sz="2400" dirty="0" smtClean="0">
                <a:latin typeface="Garamond" panose="02020404030301010803" pitchFamily="18" charset="0"/>
              </a:rPr>
            </a:br>
            <a:r>
              <a:rPr lang="en-US" sz="2400" dirty="0" smtClean="0">
                <a:latin typeface="Garamond" panose="02020404030301010803" pitchFamily="18" charset="0"/>
              </a:rPr>
              <a:t>LAP exception to disclosure is to provide confidentiality and encourage help-seeking behaviors. </a:t>
            </a:r>
            <a:r>
              <a:rPr lang="en-US" sz="2400" i="1" dirty="0">
                <a:latin typeface="Garamond" panose="02020404030301010803" pitchFamily="18" charset="0"/>
              </a:rPr>
              <a:t/>
            </a:r>
            <a:br>
              <a:rPr lang="en-US" sz="2400" i="1" dirty="0">
                <a:latin typeface="Garamond" panose="02020404030301010803" pitchFamily="18" charset="0"/>
              </a:rPr>
            </a:br>
            <a:endParaRPr lang="en-US" sz="2400" i="1" dirty="0">
              <a:latin typeface="Garamond" panose="02020404030301010803" pitchFamily="18" charset="0"/>
            </a:endParaRPr>
          </a:p>
        </p:txBody>
      </p:sp>
    </p:spTree>
    <p:extLst>
      <p:ext uri="{BB962C8B-B14F-4D97-AF65-F5344CB8AC3E}">
        <p14:creationId xmlns:p14="http://schemas.microsoft.com/office/powerpoint/2010/main" val="1333113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91260" cy="6108102"/>
          </a:xfrm>
        </p:spPr>
        <p:txBody>
          <a:bodyPr/>
          <a:lstStyle/>
          <a:p>
            <a:r>
              <a:rPr lang="en-US" b="1" dirty="0" smtClean="0">
                <a:latin typeface="Garamond" panose="02020404030301010803" pitchFamily="18" charset="0"/>
              </a:rPr>
              <a:t>Virginia </a:t>
            </a:r>
            <a:r>
              <a:rPr lang="en-US" b="1" dirty="0">
                <a:latin typeface="Garamond" panose="02020404030301010803" pitchFamily="18" charset="0"/>
              </a:rPr>
              <a:t>Legal Ethics </a:t>
            </a:r>
            <a:r>
              <a:rPr lang="en-US" b="1" dirty="0" smtClean="0">
                <a:latin typeface="Garamond" panose="02020404030301010803" pitchFamily="18" charset="0"/>
              </a:rPr>
              <a:t>Opinions 1886/1887</a:t>
            </a:r>
            <a:br>
              <a:rPr lang="en-US" b="1" dirty="0" smtClean="0">
                <a:latin typeface="Garamond" panose="02020404030301010803" pitchFamily="18" charset="0"/>
              </a:rPr>
            </a:br>
            <a:r>
              <a:rPr lang="en-US" dirty="0" smtClean="0">
                <a:latin typeface="Garamond" panose="02020404030301010803" pitchFamily="18" charset="0"/>
              </a:rPr>
              <a:t>- </a:t>
            </a:r>
            <a:r>
              <a:rPr lang="en-US" sz="2400" dirty="0" smtClean="0">
                <a:latin typeface="Garamond" panose="02020404030301010803" pitchFamily="18" charset="0"/>
              </a:rPr>
              <a:t>Address </a:t>
            </a:r>
            <a:r>
              <a:rPr lang="en-US" sz="2400" dirty="0">
                <a:latin typeface="Garamond" panose="02020404030301010803" pitchFamily="18" charset="0"/>
              </a:rPr>
              <a:t>the duties of Supervising Lawyers and Partners in a law firm upon discovering a lawyer in the firm may be impaired</a:t>
            </a:r>
            <a:r>
              <a:rPr lang="en-US" sz="2400" dirty="0" smtClean="0">
                <a:latin typeface="Garamond" panose="02020404030301010803" pitchFamily="18" charset="0"/>
              </a:rPr>
              <a:t>.</a:t>
            </a:r>
            <a:br>
              <a:rPr lang="en-US" sz="2400" dirty="0" smtClean="0">
                <a:latin typeface="Garamond" panose="02020404030301010803" pitchFamily="18" charset="0"/>
              </a:rPr>
            </a:br>
            <a:r>
              <a:rPr lang="en-US" sz="2400" dirty="0">
                <a:latin typeface="Garamond" panose="02020404030301010803" pitchFamily="18" charset="0"/>
              </a:rPr>
              <a:t/>
            </a:r>
            <a:br>
              <a:rPr lang="en-US" sz="2400" dirty="0">
                <a:latin typeface="Garamond" panose="02020404030301010803" pitchFamily="18" charset="0"/>
              </a:rPr>
            </a:br>
            <a:r>
              <a:rPr lang="en-US" sz="2400" dirty="0" smtClean="0">
                <a:latin typeface="Garamond" panose="02020404030301010803" pitchFamily="18" charset="0"/>
              </a:rPr>
              <a:t>- Duty </a:t>
            </a:r>
            <a:r>
              <a:rPr lang="en-US" sz="2400" dirty="0">
                <a:latin typeface="Garamond" panose="02020404030301010803" pitchFamily="18" charset="0"/>
              </a:rPr>
              <a:t>to take remedial measures if a supervisor or partner reasonably believes that a lawyer under their supervision may be suffering from a significant impairment that poses a risk to clients or the general public</a:t>
            </a:r>
            <a:r>
              <a:rPr lang="en-US" sz="2400" dirty="0" smtClean="0">
                <a:latin typeface="Garamond" panose="02020404030301010803" pitchFamily="18" charset="0"/>
              </a:rPr>
              <a:t>.</a:t>
            </a:r>
            <a:br>
              <a:rPr lang="en-US" sz="2400" dirty="0" smtClean="0">
                <a:latin typeface="Garamond" panose="02020404030301010803" pitchFamily="18" charset="0"/>
              </a:rPr>
            </a:br>
            <a:r>
              <a:rPr lang="en-US" sz="2400" dirty="0" smtClean="0">
                <a:latin typeface="Garamond" panose="02020404030301010803" pitchFamily="18" charset="0"/>
              </a:rPr>
              <a:t/>
            </a:r>
            <a:br>
              <a:rPr lang="en-US" sz="2400" dirty="0" smtClean="0">
                <a:latin typeface="Garamond" panose="02020404030301010803" pitchFamily="18" charset="0"/>
              </a:rPr>
            </a:br>
            <a:r>
              <a:rPr lang="en-US" sz="2400" dirty="0" smtClean="0">
                <a:latin typeface="Garamond" panose="02020404030301010803" pitchFamily="18" charset="0"/>
              </a:rPr>
              <a:t>- A </a:t>
            </a:r>
            <a:r>
              <a:rPr lang="en-US" sz="2400" dirty="0">
                <a:latin typeface="Garamond" panose="02020404030301010803" pitchFamily="18" charset="0"/>
              </a:rPr>
              <a:t>supervising attorney will be responsible for the subordinate attorney’s violation of the </a:t>
            </a:r>
            <a:r>
              <a:rPr lang="en-US" sz="2400" dirty="0" smtClean="0">
                <a:latin typeface="Garamond" panose="02020404030301010803" pitchFamily="18" charset="0"/>
              </a:rPr>
              <a:t>Rules of Professional Conduct, </a:t>
            </a:r>
            <a:r>
              <a:rPr lang="en-US" sz="2400" dirty="0">
                <a:latin typeface="Garamond" panose="02020404030301010803" pitchFamily="18" charset="0"/>
              </a:rPr>
              <a:t>if the supervising attorney directed or ordered the specific conduct; or knew of the specific conduct at a time when its consequences could have been prevented or mitigated, but failed to take remedial action.</a:t>
            </a:r>
            <a:br>
              <a:rPr lang="en-US" sz="2400" dirty="0">
                <a:latin typeface="Garamond" panose="02020404030301010803" pitchFamily="18" charset="0"/>
              </a:rPr>
            </a:br>
            <a:r>
              <a:rPr lang="en-US" sz="2400" dirty="0">
                <a:latin typeface="Garamond" panose="02020404030301010803" pitchFamily="18" charset="0"/>
              </a:rPr>
              <a:t/>
            </a:r>
            <a:br>
              <a:rPr lang="en-US" sz="2400" dirty="0">
                <a:latin typeface="Garamond" panose="02020404030301010803" pitchFamily="18" charset="0"/>
              </a:rPr>
            </a:br>
            <a:r>
              <a:rPr lang="en-US" sz="2400" dirty="0"/>
              <a:t/>
            </a:r>
            <a:br>
              <a:rPr lang="en-US" sz="2400" dirty="0"/>
            </a:br>
            <a:endParaRPr lang="en-US" sz="2400" dirty="0"/>
          </a:p>
        </p:txBody>
      </p:sp>
    </p:spTree>
    <p:extLst>
      <p:ext uri="{BB962C8B-B14F-4D97-AF65-F5344CB8AC3E}">
        <p14:creationId xmlns:p14="http://schemas.microsoft.com/office/powerpoint/2010/main" val="1266747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2654" y="-584030"/>
            <a:ext cx="2359356" cy="2359356"/>
          </a:xfrm>
          <a:prstGeom prst="rect">
            <a:avLst/>
          </a:prstGeom>
        </p:spPr>
      </p:pic>
      <p:sp>
        <p:nvSpPr>
          <p:cNvPr id="9" name="Rectangle 8"/>
          <p:cNvSpPr/>
          <p:nvPr/>
        </p:nvSpPr>
        <p:spPr>
          <a:xfrm>
            <a:off x="2562010" y="143414"/>
            <a:ext cx="7604711" cy="523220"/>
          </a:xfrm>
          <a:prstGeom prst="rect">
            <a:avLst/>
          </a:prstGeom>
        </p:spPr>
        <p:txBody>
          <a:bodyPr wrap="none">
            <a:spAutoFit/>
          </a:bodyPr>
          <a:lstStyle/>
          <a:p>
            <a:r>
              <a:rPr lang="en-US" sz="2800" dirty="0">
                <a:latin typeface="Garamond" panose="02020404030301010803" pitchFamily="18" charset="0"/>
              </a:rPr>
              <a:t>The Virginia Judges and Lawyers Assistance Program</a:t>
            </a:r>
          </a:p>
        </p:txBody>
      </p:sp>
      <p:pic>
        <p:nvPicPr>
          <p:cNvPr id="10" name="Picture 9"/>
          <p:cNvPicPr>
            <a:picLocks noChangeAspect="1"/>
          </p:cNvPicPr>
          <p:nvPr/>
        </p:nvPicPr>
        <p:blipFill>
          <a:blip r:embed="rId4"/>
          <a:stretch>
            <a:fillRect/>
          </a:stretch>
        </p:blipFill>
        <p:spPr>
          <a:xfrm>
            <a:off x="335846" y="1394077"/>
            <a:ext cx="3609145" cy="2402032"/>
          </a:xfrm>
          <a:prstGeom prst="rect">
            <a:avLst/>
          </a:prstGeom>
        </p:spPr>
      </p:pic>
      <p:pic>
        <p:nvPicPr>
          <p:cNvPr id="11" name="Picture 10"/>
          <p:cNvPicPr>
            <a:picLocks noChangeAspect="1"/>
          </p:cNvPicPr>
          <p:nvPr/>
        </p:nvPicPr>
        <p:blipFill>
          <a:blip r:embed="rId5"/>
          <a:stretch>
            <a:fillRect/>
          </a:stretch>
        </p:blipFill>
        <p:spPr>
          <a:xfrm>
            <a:off x="4082541" y="1416615"/>
            <a:ext cx="3816427" cy="2402032"/>
          </a:xfrm>
          <a:prstGeom prst="rect">
            <a:avLst/>
          </a:prstGeom>
        </p:spPr>
      </p:pic>
      <p:pic>
        <p:nvPicPr>
          <p:cNvPr id="12" name="Picture 11"/>
          <p:cNvPicPr>
            <a:picLocks noChangeAspect="1"/>
          </p:cNvPicPr>
          <p:nvPr/>
        </p:nvPicPr>
        <p:blipFill>
          <a:blip r:embed="rId6"/>
          <a:stretch>
            <a:fillRect/>
          </a:stretch>
        </p:blipFill>
        <p:spPr>
          <a:xfrm>
            <a:off x="8036518" y="1416615"/>
            <a:ext cx="3717451" cy="2402032"/>
          </a:xfrm>
          <a:prstGeom prst="rect">
            <a:avLst/>
          </a:prstGeom>
        </p:spPr>
      </p:pic>
      <p:pic>
        <p:nvPicPr>
          <p:cNvPr id="13" name="Picture 12"/>
          <p:cNvPicPr>
            <a:picLocks noChangeAspect="1"/>
          </p:cNvPicPr>
          <p:nvPr/>
        </p:nvPicPr>
        <p:blipFill>
          <a:blip r:embed="rId7"/>
          <a:stretch>
            <a:fillRect/>
          </a:stretch>
        </p:blipFill>
        <p:spPr>
          <a:xfrm>
            <a:off x="225969" y="4035446"/>
            <a:ext cx="3804234" cy="2444708"/>
          </a:xfrm>
          <a:prstGeom prst="rect">
            <a:avLst/>
          </a:prstGeom>
        </p:spPr>
      </p:pic>
      <p:pic>
        <p:nvPicPr>
          <p:cNvPr id="14" name="Picture 13"/>
          <p:cNvPicPr>
            <a:picLocks noChangeAspect="1"/>
          </p:cNvPicPr>
          <p:nvPr/>
        </p:nvPicPr>
        <p:blipFill>
          <a:blip r:embed="rId8"/>
          <a:stretch>
            <a:fillRect/>
          </a:stretch>
        </p:blipFill>
        <p:spPr>
          <a:xfrm>
            <a:off x="4005282" y="4012812"/>
            <a:ext cx="3950550" cy="2444708"/>
          </a:xfrm>
          <a:prstGeom prst="rect">
            <a:avLst/>
          </a:prstGeom>
        </p:spPr>
      </p:pic>
      <p:sp>
        <p:nvSpPr>
          <p:cNvPr id="18" name="TextBox 17"/>
          <p:cNvSpPr txBox="1"/>
          <p:nvPr/>
        </p:nvSpPr>
        <p:spPr>
          <a:xfrm>
            <a:off x="8036518" y="4012812"/>
            <a:ext cx="3717451" cy="2375109"/>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1200"/>
              </a:spcBef>
              <a:spcAft>
                <a:spcPts val="0"/>
              </a:spcAft>
              <a:buClrTx/>
              <a:buSzTx/>
              <a:buFontTx/>
              <a:buNone/>
              <a:tabLst/>
              <a:defRPr/>
            </a:pPr>
            <a:endParaRPr kumimoji="0" lang="en-US" sz="100" b="1" i="0" u="none" strike="noStrike" kern="0" cap="none" spc="0" normalizeH="0" baseline="0" noProof="0" dirty="0" smtClean="0">
              <a:ln>
                <a:noFill/>
              </a:ln>
              <a:solidFill>
                <a:srgbClr val="41AEBD">
                  <a:lumMod val="50000"/>
                </a:srgbClr>
              </a:solidFill>
              <a:effectLst/>
              <a:uLnTx/>
              <a:uFillTx/>
              <a:latin typeface="Garamond" panose="02020404030301010803" pitchFamily="18" charset="0"/>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en-US" sz="2000" b="1" i="0" u="none" strike="noStrike" kern="0" cap="none" spc="0" normalizeH="0" baseline="0" noProof="0" dirty="0" smtClean="0">
                <a:ln>
                  <a:noFill/>
                </a:ln>
                <a:solidFill>
                  <a:srgbClr val="41AEBD">
                    <a:lumMod val="50000"/>
                  </a:srgbClr>
                </a:solidFill>
                <a:effectLst/>
                <a:uLnTx/>
                <a:uFillTx/>
                <a:latin typeface="Garamond" panose="02020404030301010803" pitchFamily="18" charset="0"/>
              </a:rPr>
              <a:t>EDUCATES</a:t>
            </a:r>
          </a:p>
          <a:p>
            <a:pPr marL="0" marR="0" lvl="0" indent="0" defTabSz="914400" eaLnBrk="1" fontAlgn="auto" latinLnBrk="0" hangingPunct="1">
              <a:lnSpc>
                <a:spcPts val="3749"/>
              </a:lnSpc>
              <a:spcBef>
                <a:spcPts val="0"/>
              </a:spcBef>
              <a:spcAft>
                <a:spcPts val="0"/>
              </a:spcAft>
              <a:buClrTx/>
              <a:buSzTx/>
              <a:buFontTx/>
              <a:buNone/>
              <a:tabLst/>
              <a:defRPr/>
            </a:pPr>
            <a:r>
              <a:rPr kumimoji="0" lang="en-US" sz="2000" b="0" i="0" u="none" strike="noStrike" kern="0" cap="none" spc="24" normalizeH="0" baseline="0" noProof="0" dirty="0" smtClean="0">
                <a:ln>
                  <a:noFill/>
                </a:ln>
                <a:solidFill>
                  <a:srgbClr val="41AEBD">
                    <a:lumMod val="50000"/>
                  </a:srgbClr>
                </a:solidFill>
                <a:effectLst/>
                <a:uLnTx/>
                <a:uFillTx/>
                <a:latin typeface="Garamond" panose="02020404030301010803" pitchFamily="18" charset="0"/>
              </a:rPr>
              <a:t>the judiciary, bar associations, law schools, law firms, and other groups about mental health and substance use in the profession.</a:t>
            </a:r>
          </a:p>
        </p:txBody>
      </p:sp>
    </p:spTree>
    <p:extLst>
      <p:ext uri="{BB962C8B-B14F-4D97-AF65-F5344CB8AC3E}">
        <p14:creationId xmlns:p14="http://schemas.microsoft.com/office/powerpoint/2010/main" val="3744554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Competency and Impairment</a:t>
            </a:r>
            <a:br>
              <a:rPr lang="en-US" b="1" dirty="0">
                <a:latin typeface="Garamond" panose="02020404030301010803" pitchFamily="18" charset="0"/>
              </a:rPr>
            </a:br>
            <a:r>
              <a:rPr lang="en-US" sz="2400" b="1" dirty="0" smtClean="0">
                <a:latin typeface="Garamond" panose="02020404030301010803" pitchFamily="18" charset="0"/>
              </a:rPr>
              <a:t>ABA</a:t>
            </a:r>
            <a:r>
              <a:rPr lang="en-US" sz="2400" b="1" dirty="0">
                <a:latin typeface="Garamond" panose="02020404030301010803" pitchFamily="18" charset="0"/>
              </a:rPr>
              <a:t>: Top 10 Necessary Skills</a:t>
            </a:r>
            <a:r>
              <a:rPr lang="en-US" b="1" dirty="0"/>
              <a:t/>
            </a:r>
            <a:br>
              <a:rPr lang="en-US" b="1" dirty="0"/>
            </a:br>
            <a:endParaRPr lang="en-US" b="1" dirty="0"/>
          </a:p>
        </p:txBody>
      </p:sp>
      <p:sp>
        <p:nvSpPr>
          <p:cNvPr id="3" name="Content Placeholder 2"/>
          <p:cNvSpPr>
            <a:spLocks noGrp="1"/>
          </p:cNvSpPr>
          <p:nvPr>
            <p:ph sz="half" idx="1"/>
          </p:nvPr>
        </p:nvSpPr>
        <p:spPr>
          <a:xfrm>
            <a:off x="1103312" y="2060575"/>
            <a:ext cx="4992688" cy="4195763"/>
          </a:xfrm>
        </p:spPr>
        <p:txBody>
          <a:bodyPr/>
          <a:lstStyle/>
          <a:p>
            <a:endParaRPr lang="en-US" dirty="0"/>
          </a:p>
          <a:p>
            <a:r>
              <a:rPr lang="en-US" sz="2400" dirty="0" smtClean="0">
                <a:latin typeface="Garamond" panose="02020404030301010803" pitchFamily="18" charset="0"/>
              </a:rPr>
              <a:t>1</a:t>
            </a:r>
            <a:r>
              <a:rPr lang="en-US" sz="2400" dirty="0">
                <a:latin typeface="Garamond" panose="02020404030301010803" pitchFamily="18" charset="0"/>
              </a:rPr>
              <a:t>.	Keeping confidentiality.</a:t>
            </a:r>
          </a:p>
          <a:p>
            <a:r>
              <a:rPr lang="en-US" sz="2400" dirty="0">
                <a:latin typeface="Garamond" panose="02020404030301010803" pitchFamily="18" charset="0"/>
              </a:rPr>
              <a:t>2.	Arriving on time.</a:t>
            </a:r>
          </a:p>
          <a:p>
            <a:r>
              <a:rPr lang="en-US" sz="2400" dirty="0">
                <a:latin typeface="Garamond" panose="02020404030301010803" pitchFamily="18" charset="0"/>
              </a:rPr>
              <a:t>3.	Honoring commitments.</a:t>
            </a:r>
          </a:p>
          <a:p>
            <a:r>
              <a:rPr lang="en-US" sz="2400" dirty="0">
                <a:latin typeface="Garamond" panose="02020404030301010803" pitchFamily="18" charset="0"/>
              </a:rPr>
              <a:t>4.	Integrity and trustworthiness.</a:t>
            </a:r>
          </a:p>
          <a:p>
            <a:r>
              <a:rPr lang="en-US" sz="2400" dirty="0">
                <a:latin typeface="Garamond" panose="02020404030301010803" pitchFamily="18" charset="0"/>
              </a:rPr>
              <a:t>5.	Treating others with courtesy </a:t>
            </a:r>
            <a:r>
              <a:rPr lang="en-US" sz="2400" dirty="0" smtClean="0">
                <a:latin typeface="Garamond" panose="02020404030301010803" pitchFamily="18" charset="0"/>
              </a:rPr>
              <a:t>and </a:t>
            </a:r>
            <a:r>
              <a:rPr lang="en-US" sz="2400" dirty="0">
                <a:latin typeface="Garamond" panose="02020404030301010803" pitchFamily="18" charset="0"/>
              </a:rPr>
              <a:t>respect</a:t>
            </a:r>
          </a:p>
          <a:p>
            <a:endParaRPr lang="en-US" dirty="0"/>
          </a:p>
        </p:txBody>
      </p:sp>
      <p:sp>
        <p:nvSpPr>
          <p:cNvPr id="4" name="Content Placeholder 3"/>
          <p:cNvSpPr>
            <a:spLocks noGrp="1"/>
          </p:cNvSpPr>
          <p:nvPr>
            <p:ph sz="half" idx="2"/>
          </p:nvPr>
        </p:nvSpPr>
        <p:spPr>
          <a:xfrm>
            <a:off x="6554379" y="1853248"/>
            <a:ext cx="4396341" cy="4200245"/>
          </a:xfrm>
        </p:spPr>
        <p:txBody>
          <a:bodyPr/>
          <a:lstStyle/>
          <a:p>
            <a:endParaRPr lang="en-US" dirty="0" smtClean="0"/>
          </a:p>
          <a:p>
            <a:r>
              <a:rPr lang="en-US" sz="2400" dirty="0" smtClean="0">
                <a:latin typeface="Garamond" panose="02020404030301010803" pitchFamily="18" charset="0"/>
              </a:rPr>
              <a:t>6</a:t>
            </a:r>
            <a:r>
              <a:rPr lang="en-US" sz="2400" dirty="0">
                <a:latin typeface="Garamond" panose="02020404030301010803" pitchFamily="18" charset="0"/>
              </a:rPr>
              <a:t>.	Listening attentively and </a:t>
            </a:r>
            <a:r>
              <a:rPr lang="en-US" sz="2400" dirty="0" smtClean="0">
                <a:latin typeface="Garamond" panose="02020404030301010803" pitchFamily="18" charset="0"/>
              </a:rPr>
              <a:t>			respectfully</a:t>
            </a:r>
            <a:r>
              <a:rPr lang="en-US" sz="2400" dirty="0">
                <a:latin typeface="Garamond" panose="02020404030301010803" pitchFamily="18" charset="0"/>
              </a:rPr>
              <a:t>. </a:t>
            </a:r>
          </a:p>
          <a:p>
            <a:r>
              <a:rPr lang="en-US" sz="2400" dirty="0">
                <a:latin typeface="Garamond" panose="02020404030301010803" pitchFamily="18" charset="0"/>
              </a:rPr>
              <a:t>7.	Responding promptly. </a:t>
            </a:r>
          </a:p>
          <a:p>
            <a:r>
              <a:rPr lang="en-US" sz="2400" dirty="0">
                <a:latin typeface="Garamond" panose="02020404030301010803" pitchFamily="18" charset="0"/>
              </a:rPr>
              <a:t>8.	Diligence.</a:t>
            </a:r>
          </a:p>
          <a:p>
            <a:r>
              <a:rPr lang="en-US" sz="2400" dirty="0">
                <a:latin typeface="Garamond" panose="02020404030301010803" pitchFamily="18" charset="0"/>
              </a:rPr>
              <a:t>9.	Having a strong work ethic. </a:t>
            </a:r>
          </a:p>
          <a:p>
            <a:r>
              <a:rPr lang="en-US" sz="2400" dirty="0">
                <a:latin typeface="Garamond" panose="02020404030301010803" pitchFamily="18" charset="0"/>
              </a:rPr>
              <a:t>10.	Paying attention to detail. </a:t>
            </a:r>
          </a:p>
          <a:p>
            <a:endParaRPr lang="en-US" dirty="0"/>
          </a:p>
        </p:txBody>
      </p:sp>
    </p:spTree>
    <p:extLst>
      <p:ext uri="{BB962C8B-B14F-4D97-AF65-F5344CB8AC3E}">
        <p14:creationId xmlns:p14="http://schemas.microsoft.com/office/powerpoint/2010/main" val="4011561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30" y="452718"/>
            <a:ext cx="9513804" cy="940653"/>
          </a:xfrm>
        </p:spPr>
        <p:txBody>
          <a:bodyPr/>
          <a:lstStyle/>
          <a:p>
            <a:r>
              <a:rPr lang="en-US" dirty="0" smtClean="0">
                <a:latin typeface="Garamond" panose="02020404030301010803" pitchFamily="18" charset="0"/>
              </a:rPr>
              <a:t>Impact </a:t>
            </a:r>
            <a:r>
              <a:rPr lang="en-US" dirty="0">
                <a:latin typeface="Garamond" panose="02020404030301010803" pitchFamily="18" charset="0"/>
              </a:rPr>
              <a:t>of Mental Health and Substance </a:t>
            </a:r>
            <a:r>
              <a:rPr lang="en-US" dirty="0" smtClean="0">
                <a:latin typeface="Garamond" panose="02020404030301010803" pitchFamily="18" charset="0"/>
              </a:rPr>
              <a:t>Use</a:t>
            </a:r>
            <a:r>
              <a:rPr lang="en-US" dirty="0">
                <a:latin typeface="Garamond" panose="02020404030301010803" pitchFamily="18" charset="0"/>
              </a:rPr>
              <a:t/>
            </a:r>
            <a:br>
              <a:rPr lang="en-US" dirty="0">
                <a:latin typeface="Garamond" panose="02020404030301010803" pitchFamily="18" charset="0"/>
              </a:rPr>
            </a:br>
            <a:endParaRPr lang="en-US" dirty="0">
              <a:latin typeface="Garamond" panose="02020404030301010803" pitchFamily="18" charset="0"/>
            </a:endParaRPr>
          </a:p>
        </p:txBody>
      </p:sp>
      <p:sp>
        <p:nvSpPr>
          <p:cNvPr id="3" name="Content Placeholder 2"/>
          <p:cNvSpPr>
            <a:spLocks noGrp="1"/>
          </p:cNvSpPr>
          <p:nvPr>
            <p:ph sz="half" idx="1"/>
          </p:nvPr>
        </p:nvSpPr>
        <p:spPr>
          <a:xfrm>
            <a:off x="537030" y="1393371"/>
            <a:ext cx="4847770" cy="5152572"/>
          </a:xfrm>
        </p:spPr>
        <p:txBody>
          <a:bodyPr>
            <a:normAutofit/>
          </a:bodyPr>
          <a:lstStyle/>
          <a:p>
            <a:r>
              <a:rPr lang="en-US" sz="2400" dirty="0" smtClean="0">
                <a:latin typeface="Garamond" panose="02020404030301010803" pitchFamily="18" charset="0"/>
              </a:rPr>
              <a:t>Mental </a:t>
            </a:r>
            <a:r>
              <a:rPr lang="en-US" sz="2400" dirty="0">
                <a:latin typeface="Garamond" panose="02020404030301010803" pitchFamily="18" charset="0"/>
              </a:rPr>
              <a:t>impairment does not lessen a lawyer’s obligation to provide clients with competent representation </a:t>
            </a:r>
            <a:endParaRPr lang="en-US" sz="2400" dirty="0" smtClean="0">
              <a:latin typeface="Garamond" panose="02020404030301010803" pitchFamily="18" charset="0"/>
            </a:endParaRPr>
          </a:p>
          <a:p>
            <a:r>
              <a:rPr lang="en-US" sz="2400" dirty="0" smtClean="0">
                <a:latin typeface="Garamond" panose="02020404030301010803" pitchFamily="18" charset="0"/>
              </a:rPr>
              <a:t>Lawyers </a:t>
            </a:r>
            <a:r>
              <a:rPr lang="en-US" sz="2400" dirty="0">
                <a:latin typeface="Garamond" panose="02020404030301010803" pitchFamily="18" charset="0"/>
              </a:rPr>
              <a:t>who suffer from substance abuse, mental illness, physical illness, and personal problems may have impairment in their ability to provide competent services (they may be undertaking work they do not have the competency to do despite possessing the requisite learning and skill). </a:t>
            </a:r>
          </a:p>
          <a:p>
            <a:endParaRPr lang="en-US" dirty="0"/>
          </a:p>
        </p:txBody>
      </p:sp>
      <p:sp>
        <p:nvSpPr>
          <p:cNvPr id="4" name="Content Placeholder 3"/>
          <p:cNvSpPr>
            <a:spLocks noGrp="1"/>
          </p:cNvSpPr>
          <p:nvPr>
            <p:ph sz="half" idx="2"/>
          </p:nvPr>
        </p:nvSpPr>
        <p:spPr>
          <a:xfrm>
            <a:off x="5762171" y="1393372"/>
            <a:ext cx="5442858" cy="4862966"/>
          </a:xfrm>
        </p:spPr>
        <p:txBody>
          <a:bodyPr>
            <a:normAutofit/>
          </a:bodyPr>
          <a:lstStyle/>
          <a:p>
            <a:r>
              <a:rPr lang="en-US" sz="2400" dirty="0" smtClean="0">
                <a:latin typeface="Garamond" panose="02020404030301010803" pitchFamily="18" charset="0"/>
              </a:rPr>
              <a:t>Depressed</a:t>
            </a:r>
            <a:r>
              <a:rPr lang="en-US" sz="2400" dirty="0">
                <a:latin typeface="Garamond" panose="02020404030301010803" pitchFamily="18" charset="0"/>
              </a:rPr>
              <a:t>, anxious, substance abusing lawyers may struggle with follow through, attention, integrity, trustworthiness, responding promptly, diligence. </a:t>
            </a:r>
          </a:p>
          <a:p>
            <a:r>
              <a:rPr lang="en-US" sz="2400" dirty="0" smtClean="0">
                <a:latin typeface="Garamond" panose="02020404030301010803" pitchFamily="18" charset="0"/>
              </a:rPr>
              <a:t>Sometimes </a:t>
            </a:r>
            <a:r>
              <a:rPr lang="en-US" sz="2400" dirty="0">
                <a:latin typeface="Garamond" panose="02020404030301010803" pitchFamily="18" charset="0"/>
              </a:rPr>
              <a:t>these problems mask their ability to understand their limitations and sometimes sheer economic necessity compels them to undertake matters beyond their competency.</a:t>
            </a:r>
          </a:p>
          <a:p>
            <a:r>
              <a:rPr lang="en-US" sz="2400" dirty="0" smtClean="0">
                <a:latin typeface="Garamond" panose="02020404030301010803" pitchFamily="18" charset="0"/>
              </a:rPr>
              <a:t>There </a:t>
            </a:r>
            <a:r>
              <a:rPr lang="en-US" sz="2400" dirty="0">
                <a:latin typeface="Garamond" panose="02020404030301010803" pitchFamily="18" charset="0"/>
              </a:rPr>
              <a:t>is an interface between these struggles and ethical violations. </a:t>
            </a:r>
          </a:p>
          <a:p>
            <a:endParaRPr lang="en-US" dirty="0"/>
          </a:p>
        </p:txBody>
      </p:sp>
    </p:spTree>
    <p:extLst>
      <p:ext uri="{BB962C8B-B14F-4D97-AF65-F5344CB8AC3E}">
        <p14:creationId xmlns:p14="http://schemas.microsoft.com/office/powerpoint/2010/main" val="264680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Garamond" panose="02020404030301010803" pitchFamily="18" charset="0"/>
              </a:rPr>
              <a:t>Examples of Problematic Behaviors </a:t>
            </a:r>
            <a:r>
              <a:rPr lang="en-US" sz="2400" dirty="0" smtClean="0">
                <a:latin typeface="Garamond" panose="02020404030301010803" pitchFamily="18" charset="0"/>
              </a:rPr>
              <a:t/>
            </a:r>
            <a:br>
              <a:rPr lang="en-US" sz="2400" dirty="0" smtClean="0">
                <a:latin typeface="Garamond" panose="02020404030301010803" pitchFamily="18" charset="0"/>
              </a:rPr>
            </a:br>
            <a:r>
              <a:rPr lang="en-US" sz="2400" dirty="0" smtClean="0">
                <a:latin typeface="Garamond" panose="02020404030301010803" pitchFamily="18" charset="0"/>
              </a:rPr>
              <a:t>(Practice-Based with </a:t>
            </a:r>
            <a:r>
              <a:rPr lang="en-US" sz="2400" dirty="0">
                <a:latin typeface="Garamond" panose="02020404030301010803" pitchFamily="18" charset="0"/>
              </a:rPr>
              <a:t>Potential Ethical Consequences)</a:t>
            </a:r>
            <a:r>
              <a:rPr lang="en-US" sz="1800" dirty="0"/>
              <a:t/>
            </a:r>
            <a:br>
              <a:rPr lang="en-US" sz="1800" dirty="0"/>
            </a:br>
            <a:endParaRPr lang="en-US" sz="1800" dirty="0"/>
          </a:p>
        </p:txBody>
      </p:sp>
      <p:sp>
        <p:nvSpPr>
          <p:cNvPr id="3" name="Content Placeholder 2"/>
          <p:cNvSpPr>
            <a:spLocks noGrp="1"/>
          </p:cNvSpPr>
          <p:nvPr>
            <p:ph sz="half" idx="1"/>
          </p:nvPr>
        </p:nvSpPr>
        <p:spPr>
          <a:xfrm>
            <a:off x="1103312" y="2056093"/>
            <a:ext cx="4396339" cy="4200246"/>
          </a:xfrm>
        </p:spPr>
        <p:txBody>
          <a:bodyPr>
            <a:normAutofit/>
          </a:bodyPr>
          <a:lstStyle/>
          <a:p>
            <a:r>
              <a:rPr lang="en-US" sz="2400" dirty="0" smtClean="0">
                <a:latin typeface="Garamond" panose="02020404030301010803" pitchFamily="18" charset="0"/>
              </a:rPr>
              <a:t>Missed </a:t>
            </a:r>
            <a:r>
              <a:rPr lang="en-US" sz="2400" dirty="0">
                <a:latin typeface="Garamond" panose="02020404030301010803" pitchFamily="18" charset="0"/>
              </a:rPr>
              <a:t>deadlines </a:t>
            </a:r>
          </a:p>
          <a:p>
            <a:r>
              <a:rPr lang="en-US" sz="2400" dirty="0" smtClean="0">
                <a:latin typeface="Garamond" panose="02020404030301010803" pitchFamily="18" charset="0"/>
              </a:rPr>
              <a:t>Last </a:t>
            </a:r>
            <a:r>
              <a:rPr lang="en-US" sz="2400" dirty="0">
                <a:latin typeface="Garamond" panose="02020404030301010803" pitchFamily="18" charset="0"/>
              </a:rPr>
              <a:t>minute requests </a:t>
            </a:r>
            <a:r>
              <a:rPr lang="en-US" sz="2400" dirty="0" smtClean="0">
                <a:latin typeface="Garamond" panose="02020404030301010803" pitchFamily="18" charset="0"/>
              </a:rPr>
              <a:t>for continuances</a:t>
            </a:r>
            <a:endParaRPr lang="en-US" sz="2400" dirty="0">
              <a:latin typeface="Garamond" panose="02020404030301010803" pitchFamily="18" charset="0"/>
            </a:endParaRPr>
          </a:p>
          <a:p>
            <a:r>
              <a:rPr lang="en-US" sz="2400" dirty="0" smtClean="0">
                <a:latin typeface="Garamond" panose="02020404030301010803" pitchFamily="18" charset="0"/>
              </a:rPr>
              <a:t>Frequent </a:t>
            </a:r>
            <a:r>
              <a:rPr lang="en-US" sz="2400" dirty="0">
                <a:latin typeface="Garamond" panose="02020404030301010803" pitchFamily="18" charset="0"/>
              </a:rPr>
              <a:t>absenteeism</a:t>
            </a:r>
          </a:p>
          <a:p>
            <a:r>
              <a:rPr lang="en-US" sz="2400" dirty="0" smtClean="0">
                <a:latin typeface="Garamond" panose="02020404030301010803" pitchFamily="18" charset="0"/>
              </a:rPr>
              <a:t>Sub-par </a:t>
            </a:r>
            <a:r>
              <a:rPr lang="en-US" sz="2400" dirty="0">
                <a:latin typeface="Garamond" panose="02020404030301010803" pitchFamily="18" charset="0"/>
              </a:rPr>
              <a:t>work </a:t>
            </a:r>
            <a:r>
              <a:rPr lang="en-US" sz="2400" dirty="0" smtClean="0">
                <a:latin typeface="Garamond" panose="02020404030301010803" pitchFamily="18" charset="0"/>
              </a:rPr>
              <a:t>product</a:t>
            </a:r>
          </a:p>
          <a:p>
            <a:r>
              <a:rPr lang="en-US" sz="2400" dirty="0">
                <a:latin typeface="Garamond" panose="02020404030301010803" pitchFamily="18" charset="0"/>
              </a:rPr>
              <a:t>Errors in fiscal management </a:t>
            </a:r>
          </a:p>
          <a:p>
            <a:endParaRPr lang="en-US" dirty="0"/>
          </a:p>
        </p:txBody>
      </p:sp>
      <p:sp>
        <p:nvSpPr>
          <p:cNvPr id="4" name="Content Placeholder 3"/>
          <p:cNvSpPr>
            <a:spLocks noGrp="1"/>
          </p:cNvSpPr>
          <p:nvPr>
            <p:ph sz="half" idx="2"/>
          </p:nvPr>
        </p:nvSpPr>
        <p:spPr>
          <a:xfrm>
            <a:off x="5654493" y="2056092"/>
            <a:ext cx="4958543" cy="4200245"/>
          </a:xfrm>
        </p:spPr>
        <p:txBody>
          <a:bodyPr>
            <a:normAutofit/>
          </a:bodyPr>
          <a:lstStyle/>
          <a:p>
            <a:r>
              <a:rPr lang="en-US" sz="2400" dirty="0" smtClean="0">
                <a:latin typeface="Garamond" panose="02020404030301010803" pitchFamily="18" charset="0"/>
              </a:rPr>
              <a:t>Lack </a:t>
            </a:r>
            <a:r>
              <a:rPr lang="en-US" sz="2400" dirty="0">
                <a:latin typeface="Garamond" panose="02020404030301010803" pitchFamily="18" charset="0"/>
              </a:rPr>
              <a:t>of communication with </a:t>
            </a:r>
            <a:r>
              <a:rPr lang="en-US" sz="2400" dirty="0" smtClean="0">
                <a:latin typeface="Garamond" panose="02020404030301010803" pitchFamily="18" charset="0"/>
              </a:rPr>
              <a:t>clients </a:t>
            </a:r>
            <a:r>
              <a:rPr lang="en-US" sz="2400" dirty="0">
                <a:latin typeface="Garamond" panose="02020404030301010803" pitchFamily="18" charset="0"/>
              </a:rPr>
              <a:t>and/or colleagues</a:t>
            </a:r>
          </a:p>
          <a:p>
            <a:r>
              <a:rPr lang="en-US" sz="2400" dirty="0" smtClean="0">
                <a:latin typeface="Garamond" panose="02020404030301010803" pitchFamily="18" charset="0"/>
              </a:rPr>
              <a:t>Failure </a:t>
            </a:r>
            <a:r>
              <a:rPr lang="en-US" sz="2400" dirty="0">
                <a:latin typeface="Garamond" panose="02020404030301010803" pitchFamily="18" charset="0"/>
              </a:rPr>
              <a:t>to advocate </a:t>
            </a:r>
            <a:r>
              <a:rPr lang="en-US" sz="2400" dirty="0" smtClean="0">
                <a:latin typeface="Garamond" panose="02020404030301010803" pitchFamily="18" charset="0"/>
              </a:rPr>
              <a:t>for client’s </a:t>
            </a:r>
            <a:r>
              <a:rPr lang="en-US" sz="2400" dirty="0">
                <a:latin typeface="Garamond" panose="02020404030301010803" pitchFamily="18" charset="0"/>
              </a:rPr>
              <a:t>interests</a:t>
            </a:r>
          </a:p>
          <a:p>
            <a:r>
              <a:rPr lang="en-US" sz="2400" dirty="0" smtClean="0">
                <a:latin typeface="Garamond" panose="02020404030301010803" pitchFamily="18" charset="0"/>
              </a:rPr>
              <a:t>Late </a:t>
            </a:r>
            <a:r>
              <a:rPr lang="en-US" sz="2400" dirty="0">
                <a:latin typeface="Garamond" panose="02020404030301010803" pitchFamily="18" charset="0"/>
              </a:rPr>
              <a:t>for or missed </a:t>
            </a:r>
            <a:r>
              <a:rPr lang="en-US" sz="2400" dirty="0" smtClean="0">
                <a:latin typeface="Garamond" panose="02020404030301010803" pitchFamily="18" charset="0"/>
              </a:rPr>
              <a:t>appointments </a:t>
            </a:r>
            <a:r>
              <a:rPr lang="en-US" sz="2400" dirty="0">
                <a:latin typeface="Garamond" panose="02020404030301010803" pitchFamily="18" charset="0"/>
              </a:rPr>
              <a:t>and/or hearings</a:t>
            </a:r>
          </a:p>
          <a:p>
            <a:r>
              <a:rPr lang="en-US" sz="2400" dirty="0" smtClean="0">
                <a:latin typeface="Garamond" panose="02020404030301010803" pitchFamily="18" charset="0"/>
              </a:rPr>
              <a:t>False </a:t>
            </a:r>
            <a:r>
              <a:rPr lang="en-US" sz="2400" dirty="0">
                <a:latin typeface="Garamond" panose="02020404030301010803" pitchFamily="18" charset="0"/>
              </a:rPr>
              <a:t>representations</a:t>
            </a:r>
          </a:p>
          <a:p>
            <a:endParaRPr lang="en-US" dirty="0"/>
          </a:p>
        </p:txBody>
      </p:sp>
    </p:spTree>
    <p:extLst>
      <p:ext uri="{BB962C8B-B14F-4D97-AF65-F5344CB8AC3E}">
        <p14:creationId xmlns:p14="http://schemas.microsoft.com/office/powerpoint/2010/main" val="1262950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Warning signs</a:t>
            </a:r>
            <a:r>
              <a:rPr lang="en-US" dirty="0"/>
              <a:t/>
            </a:r>
            <a:br>
              <a:rPr lang="en-US" dirty="0"/>
            </a:br>
            <a:endParaRPr lang="en-US" dirty="0"/>
          </a:p>
        </p:txBody>
      </p:sp>
      <p:sp>
        <p:nvSpPr>
          <p:cNvPr id="3" name="Content Placeholder 2"/>
          <p:cNvSpPr>
            <a:spLocks noGrp="1"/>
          </p:cNvSpPr>
          <p:nvPr>
            <p:ph sz="half" idx="1"/>
          </p:nvPr>
        </p:nvSpPr>
        <p:spPr>
          <a:xfrm>
            <a:off x="646111" y="2036406"/>
            <a:ext cx="4396339" cy="4195763"/>
          </a:xfrm>
        </p:spPr>
        <p:txBody>
          <a:bodyPr/>
          <a:lstStyle/>
          <a:p>
            <a:r>
              <a:rPr lang="en-US" sz="2800" dirty="0" smtClean="0">
                <a:latin typeface="Garamond" panose="02020404030301010803" pitchFamily="18" charset="0"/>
              </a:rPr>
              <a:t>Acting </a:t>
            </a:r>
            <a:r>
              <a:rPr lang="en-US" sz="2800" dirty="0">
                <a:latin typeface="Garamond" panose="02020404030301010803" pitchFamily="18" charset="0"/>
              </a:rPr>
              <a:t>different from </a:t>
            </a:r>
            <a:r>
              <a:rPr lang="en-US" sz="2800" dirty="0" smtClean="0">
                <a:latin typeface="Garamond" panose="02020404030301010803" pitchFamily="18" charset="0"/>
              </a:rPr>
              <a:t>prior functioning</a:t>
            </a:r>
            <a:endParaRPr lang="en-US" sz="2800" dirty="0">
              <a:latin typeface="Garamond" panose="02020404030301010803" pitchFamily="18" charset="0"/>
            </a:endParaRPr>
          </a:p>
          <a:p>
            <a:r>
              <a:rPr lang="en-US" sz="2800" dirty="0" smtClean="0">
                <a:latin typeface="Garamond" panose="02020404030301010803" pitchFamily="18" charset="0"/>
              </a:rPr>
              <a:t>Socially </a:t>
            </a:r>
            <a:r>
              <a:rPr lang="en-US" sz="2800" dirty="0">
                <a:latin typeface="Garamond" panose="02020404030301010803" pitchFamily="18" charset="0"/>
              </a:rPr>
              <a:t>withdrawn</a:t>
            </a:r>
          </a:p>
          <a:p>
            <a:r>
              <a:rPr lang="en-US" sz="2800" dirty="0" smtClean="0">
                <a:latin typeface="Garamond" panose="02020404030301010803" pitchFamily="18" charset="0"/>
              </a:rPr>
              <a:t>Procrastination</a:t>
            </a:r>
            <a:endParaRPr lang="en-US" sz="2800" dirty="0">
              <a:latin typeface="Garamond" panose="02020404030301010803" pitchFamily="18" charset="0"/>
            </a:endParaRPr>
          </a:p>
          <a:p>
            <a:endParaRPr lang="en-US" dirty="0"/>
          </a:p>
        </p:txBody>
      </p:sp>
      <p:sp>
        <p:nvSpPr>
          <p:cNvPr id="4" name="Content Placeholder 3"/>
          <p:cNvSpPr>
            <a:spLocks noGrp="1"/>
          </p:cNvSpPr>
          <p:nvPr>
            <p:ph sz="half" idx="2"/>
          </p:nvPr>
        </p:nvSpPr>
        <p:spPr/>
        <p:txBody>
          <a:bodyPr/>
          <a:lstStyle/>
          <a:p>
            <a:r>
              <a:rPr lang="en-US" sz="2800" dirty="0" smtClean="0">
                <a:latin typeface="Garamond" panose="02020404030301010803" pitchFamily="18" charset="0"/>
              </a:rPr>
              <a:t>Unpredictable </a:t>
            </a:r>
            <a:r>
              <a:rPr lang="en-US" sz="2800" dirty="0">
                <a:latin typeface="Garamond" panose="02020404030301010803" pitchFamily="18" charset="0"/>
              </a:rPr>
              <a:t>and frequent </a:t>
            </a:r>
            <a:r>
              <a:rPr lang="en-US" sz="2800" dirty="0" smtClean="0">
                <a:latin typeface="Garamond" panose="02020404030301010803" pitchFamily="18" charset="0"/>
              </a:rPr>
              <a:t>mood </a:t>
            </a:r>
            <a:r>
              <a:rPr lang="en-US" sz="2800" dirty="0">
                <a:latin typeface="Garamond" panose="02020404030301010803" pitchFamily="18" charset="0"/>
              </a:rPr>
              <a:t>swings</a:t>
            </a:r>
          </a:p>
          <a:p>
            <a:r>
              <a:rPr lang="en-US" sz="2800" dirty="0" smtClean="0">
                <a:latin typeface="Garamond" panose="02020404030301010803" pitchFamily="18" charset="0"/>
              </a:rPr>
              <a:t>Unwarranted </a:t>
            </a:r>
            <a:r>
              <a:rPr lang="en-US" sz="2800" dirty="0">
                <a:latin typeface="Garamond" panose="02020404030301010803" pitchFamily="18" charset="0"/>
              </a:rPr>
              <a:t>anger or </a:t>
            </a:r>
            <a:r>
              <a:rPr lang="en-US" sz="2800" dirty="0" smtClean="0">
                <a:latin typeface="Garamond" panose="02020404030301010803" pitchFamily="18" charset="0"/>
              </a:rPr>
              <a:t>hostility</a:t>
            </a:r>
            <a:endParaRPr lang="en-US" sz="2800" dirty="0">
              <a:latin typeface="Garamond" panose="02020404030301010803" pitchFamily="18" charset="0"/>
            </a:endParaRPr>
          </a:p>
          <a:p>
            <a:r>
              <a:rPr lang="en-US" sz="2800" dirty="0" smtClean="0">
                <a:latin typeface="Garamond" panose="02020404030301010803" pitchFamily="18" charset="0"/>
              </a:rPr>
              <a:t>Blaming </a:t>
            </a:r>
            <a:r>
              <a:rPr lang="en-US" sz="2800" dirty="0">
                <a:latin typeface="Garamond" panose="02020404030301010803" pitchFamily="18" charset="0"/>
              </a:rPr>
              <a:t>others for personal </a:t>
            </a:r>
            <a:r>
              <a:rPr lang="en-US" sz="2800" dirty="0" smtClean="0">
                <a:latin typeface="Garamond" panose="02020404030301010803" pitchFamily="18" charset="0"/>
              </a:rPr>
              <a:t>failings</a:t>
            </a:r>
            <a:endParaRPr lang="en-US" sz="2800" dirty="0">
              <a:latin typeface="Garamond" panose="02020404030301010803" pitchFamily="18" charset="0"/>
            </a:endParaRPr>
          </a:p>
          <a:p>
            <a:endParaRPr lang="en-US" dirty="0"/>
          </a:p>
        </p:txBody>
      </p:sp>
    </p:spTree>
    <p:extLst>
      <p:ext uri="{BB962C8B-B14F-4D97-AF65-F5344CB8AC3E}">
        <p14:creationId xmlns:p14="http://schemas.microsoft.com/office/powerpoint/2010/main" val="2862194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6111" y="452718"/>
            <a:ext cx="9404723" cy="5856642"/>
          </a:xfrm>
        </p:spPr>
        <p:txBody>
          <a:bodyPr/>
          <a:lstStyle/>
          <a:p>
            <a:r>
              <a:rPr lang="en-US" dirty="0" smtClean="0"/>
              <a:t>Example situation:</a:t>
            </a:r>
            <a:br>
              <a:rPr lang="en-US" dirty="0" smtClean="0"/>
            </a:br>
            <a:r>
              <a:rPr lang="en-US" sz="1600" dirty="0"/>
              <a:t/>
            </a:r>
            <a:br>
              <a:rPr lang="en-US" sz="1600" dirty="0"/>
            </a:br>
            <a:r>
              <a:rPr lang="en-US" sz="1600" dirty="0" smtClean="0"/>
              <a:t>Listen to the situation and think about what </a:t>
            </a:r>
            <a:br>
              <a:rPr lang="en-US" sz="1600" dirty="0" smtClean="0"/>
            </a:br>
            <a:r>
              <a:rPr lang="en-US" sz="1600" dirty="0" smtClean="0"/>
              <a:t>is happening with the person. </a:t>
            </a:r>
            <a:br>
              <a:rPr lang="en-US" sz="1600" dirty="0" smtClean="0"/>
            </a:br>
            <a:r>
              <a:rPr lang="en-US" sz="1600" dirty="0"/>
              <a:t/>
            </a:r>
            <a:br>
              <a:rPr lang="en-US" sz="1600" dirty="0"/>
            </a:br>
            <a:r>
              <a:rPr lang="en-US" sz="1600" dirty="0" smtClean="0"/>
              <a:t>Does this sound familiar?</a:t>
            </a:r>
            <a:br>
              <a:rPr lang="en-US" sz="1600" dirty="0" smtClean="0"/>
            </a:br>
            <a:r>
              <a:rPr lang="en-US" sz="1600" dirty="0" smtClean="0"/>
              <a:t>Is this a colleague?</a:t>
            </a:r>
            <a:br>
              <a:rPr lang="en-US" sz="1600" dirty="0" smtClean="0"/>
            </a:br>
            <a:r>
              <a:rPr lang="en-US" sz="1600" dirty="0" smtClean="0"/>
              <a:t>Is it a friend?</a:t>
            </a:r>
            <a:br>
              <a:rPr lang="en-US" sz="1600" dirty="0" smtClean="0"/>
            </a:br>
            <a:r>
              <a:rPr lang="en-US" sz="1600" dirty="0" smtClean="0"/>
              <a:t>Is </a:t>
            </a:r>
            <a:r>
              <a:rPr lang="en-US" sz="1600" smtClean="0"/>
              <a:t>it you? </a:t>
            </a:r>
            <a:r>
              <a:rPr lang="en-US" sz="1600" dirty="0" smtClean="0"/>
              <a:t/>
            </a:r>
            <a:br>
              <a:rPr lang="en-US" sz="1600" dirty="0" smtClean="0"/>
            </a:br>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317" y="882968"/>
            <a:ext cx="5879365" cy="5092063"/>
          </a:xfrm>
          <a:prstGeom prst="rect">
            <a:avLst/>
          </a:prstGeom>
        </p:spPr>
      </p:pic>
    </p:spTree>
    <p:extLst>
      <p:ext uri="{BB962C8B-B14F-4D97-AF65-F5344CB8AC3E}">
        <p14:creationId xmlns:p14="http://schemas.microsoft.com/office/powerpoint/2010/main" val="3544659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6111" y="452718"/>
            <a:ext cx="9404723" cy="5673762"/>
          </a:xfrm>
        </p:spPr>
        <p:txBody>
          <a:bodyPr/>
          <a:lstStyle/>
          <a:p>
            <a:r>
              <a:rPr lang="en-US" u="sng" dirty="0" smtClean="0"/>
              <a:t>Response</a:t>
            </a:r>
            <a:r>
              <a:rPr lang="en-US" u="sng" dirty="0"/>
              <a:t>: </a:t>
            </a:r>
            <a:r>
              <a:rPr lang="en-US" u="sng" dirty="0" smtClean="0"/>
              <a:t/>
            </a:r>
            <a:br>
              <a:rPr lang="en-US" u="sng" dirty="0" smtClean="0"/>
            </a:br>
            <a:r>
              <a:rPr lang="en-US" u="sng" dirty="0"/>
              <a:t/>
            </a:r>
            <a:br>
              <a:rPr lang="en-US" u="sng" dirty="0"/>
            </a:br>
            <a:r>
              <a:rPr lang="en-US" sz="2400" dirty="0"/>
              <a:t>C</a:t>
            </a:r>
            <a:r>
              <a:rPr lang="en-US" sz="2400" dirty="0" smtClean="0"/>
              <a:t>onsidering </a:t>
            </a:r>
            <a:r>
              <a:rPr lang="en-US" sz="2400" dirty="0"/>
              <a:t>what must be done when confronted with evidence of a lawyer’s apparent mental disorder or substance abuse, it may be helpful for partners or supervising lawyers to consult with an experienced psychiatrist, psychologist, or other appropriately trained mental health professional</a:t>
            </a:r>
            <a:r>
              <a:rPr lang="en-US" sz="2400" dirty="0" smtClean="0"/>
              <a:t>.”</a:t>
            </a:r>
            <a:br>
              <a:rPr lang="en-US" sz="2400" dirty="0" smtClean="0"/>
            </a:br>
            <a:r>
              <a:rPr lang="en-US" sz="2400" dirty="0"/>
              <a:t/>
            </a:r>
            <a:br>
              <a:rPr lang="en-US" sz="2400" dirty="0"/>
            </a:br>
            <a:r>
              <a:rPr lang="en-US" sz="2400" dirty="0" err="1"/>
              <a:t>i</a:t>
            </a:r>
            <a:r>
              <a:rPr lang="en-US" sz="2400" dirty="0"/>
              <a:t>.	Refer to VJLAP</a:t>
            </a:r>
            <a:br>
              <a:rPr lang="en-US" sz="2400" dirty="0"/>
            </a:br>
            <a:r>
              <a:rPr lang="en-US" sz="2400" dirty="0"/>
              <a:t>ii.	Consult mental health professionals</a:t>
            </a:r>
            <a:br>
              <a:rPr lang="en-US" sz="2400" dirty="0"/>
            </a:br>
            <a:r>
              <a:rPr lang="en-US" sz="2400" dirty="0"/>
              <a:t>iii.	Implement tighter work-supervision controls. </a:t>
            </a:r>
            <a:br>
              <a:rPr lang="en-US" sz="2400" dirty="0"/>
            </a:br>
            <a:endParaRPr lang="en-US" sz="2400" dirty="0"/>
          </a:p>
        </p:txBody>
      </p:sp>
    </p:spTree>
    <p:extLst>
      <p:ext uri="{BB962C8B-B14F-4D97-AF65-F5344CB8AC3E}">
        <p14:creationId xmlns:p14="http://schemas.microsoft.com/office/powerpoint/2010/main" val="3216854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130962"/>
          </a:xfrm>
        </p:spPr>
        <p:txBody>
          <a:bodyPr/>
          <a:lstStyle/>
          <a:p>
            <a:r>
              <a:rPr lang="en-US" b="1" dirty="0" smtClean="0"/>
              <a:t>Impact </a:t>
            </a:r>
            <a:r>
              <a:rPr lang="en-US" b="1" dirty="0"/>
              <a:t>of the problem: </a:t>
            </a:r>
            <a:r>
              <a:rPr lang="en-US" dirty="0"/>
              <a:t/>
            </a:r>
            <a:br>
              <a:rPr lang="en-US" dirty="0"/>
            </a:br>
            <a:r>
              <a:rPr lang="en-US" dirty="0"/>
              <a:t>	</a:t>
            </a:r>
            <a:r>
              <a:rPr lang="en-US" dirty="0" smtClean="0"/>
              <a:t>-</a:t>
            </a:r>
            <a:r>
              <a:rPr lang="en-US" u="sng" dirty="0" smtClean="0"/>
              <a:t>Human Toll</a:t>
            </a:r>
            <a:br>
              <a:rPr lang="en-US" u="sng" dirty="0" smtClean="0"/>
            </a:br>
            <a:r>
              <a:rPr lang="en-US" u="sng" dirty="0"/>
              <a:t/>
            </a:r>
            <a:br>
              <a:rPr lang="en-US" u="sng" dirty="0"/>
            </a:br>
            <a:r>
              <a:rPr lang="en-US" dirty="0"/>
              <a:t/>
            </a:r>
            <a:br>
              <a:rPr lang="en-US" dirty="0"/>
            </a:br>
            <a:r>
              <a:rPr lang="en-US" sz="3200" dirty="0" smtClean="0"/>
              <a:t>a.	</a:t>
            </a:r>
            <a:r>
              <a:rPr lang="en-US" sz="3200" dirty="0"/>
              <a:t>Health impacts on the individual</a:t>
            </a:r>
            <a:br>
              <a:rPr lang="en-US" sz="3200" dirty="0"/>
            </a:br>
            <a:r>
              <a:rPr lang="en-US" sz="3200" dirty="0"/>
              <a:t>b.	Damage to families and relationships</a:t>
            </a:r>
            <a:br>
              <a:rPr lang="en-US" sz="3200" dirty="0"/>
            </a:br>
            <a:r>
              <a:rPr lang="en-US" sz="3200" dirty="0"/>
              <a:t>c.	Loss of career and financial problems</a:t>
            </a:r>
            <a:br>
              <a:rPr lang="en-US" sz="3200" dirty="0"/>
            </a:br>
            <a:r>
              <a:rPr lang="en-US" sz="3200" dirty="0"/>
              <a:t>d.	Serious disability or death</a:t>
            </a:r>
            <a:br>
              <a:rPr lang="en-US" sz="3200" dirty="0"/>
            </a:br>
            <a:endParaRPr lang="en-US" sz="3200" dirty="0"/>
          </a:p>
        </p:txBody>
      </p:sp>
    </p:spTree>
    <p:extLst>
      <p:ext uri="{BB962C8B-B14F-4D97-AF65-F5344CB8AC3E}">
        <p14:creationId xmlns:p14="http://schemas.microsoft.com/office/powerpoint/2010/main" val="3863932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902362"/>
          </a:xfrm>
        </p:spPr>
        <p:txBody>
          <a:bodyPr/>
          <a:lstStyle/>
          <a:p>
            <a:r>
              <a:rPr lang="en-US" b="1" dirty="0" smtClean="0"/>
              <a:t>Work Environment</a:t>
            </a:r>
            <a:br>
              <a:rPr lang="en-US" b="1" dirty="0" smtClean="0"/>
            </a:br>
            <a:r>
              <a:rPr lang="en-US" b="1" dirty="0"/>
              <a:t/>
            </a:r>
            <a:br>
              <a:rPr lang="en-US" b="1" dirty="0"/>
            </a:br>
            <a:r>
              <a:rPr lang="en-US" dirty="0"/>
              <a:t/>
            </a:r>
            <a:br>
              <a:rPr lang="en-US" dirty="0"/>
            </a:br>
            <a:r>
              <a:rPr lang="en-US" dirty="0"/>
              <a:t>a.	Culture and morale</a:t>
            </a:r>
            <a:br>
              <a:rPr lang="en-US" dirty="0"/>
            </a:br>
            <a:r>
              <a:rPr lang="en-US" dirty="0"/>
              <a:t>b.	Direct impact on colleagues</a:t>
            </a:r>
            <a:br>
              <a:rPr lang="en-US" dirty="0"/>
            </a:br>
            <a:r>
              <a:rPr lang="en-US" dirty="0"/>
              <a:t>c.	Reputation/ trust</a:t>
            </a:r>
            <a:br>
              <a:rPr lang="en-US" dirty="0"/>
            </a:br>
            <a:r>
              <a:rPr lang="en-US" dirty="0"/>
              <a:t>d.	Clients and business</a:t>
            </a:r>
            <a:br>
              <a:rPr lang="en-US" dirty="0"/>
            </a:br>
            <a:endParaRPr lang="en-US" dirty="0"/>
          </a:p>
        </p:txBody>
      </p:sp>
    </p:spTree>
    <p:extLst>
      <p:ext uri="{BB962C8B-B14F-4D97-AF65-F5344CB8AC3E}">
        <p14:creationId xmlns:p14="http://schemas.microsoft.com/office/powerpoint/2010/main" val="4070762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285142"/>
          </a:xfrm>
        </p:spPr>
        <p:txBody>
          <a:bodyPr/>
          <a:lstStyle/>
          <a:p>
            <a:r>
              <a:rPr lang="en-US" b="1" dirty="0" smtClean="0"/>
              <a:t>Productivity</a:t>
            </a:r>
            <a:r>
              <a:rPr lang="en-US" dirty="0" smtClean="0"/>
              <a:t/>
            </a:r>
            <a:br>
              <a:rPr lang="en-US" dirty="0" smtClean="0"/>
            </a:br>
            <a:r>
              <a:rPr lang="en-US" dirty="0"/>
              <a:t/>
            </a:r>
            <a:br>
              <a:rPr lang="en-US" dirty="0"/>
            </a:br>
            <a:r>
              <a:rPr lang="en-US" dirty="0"/>
              <a:t>a.	Individual and Team work </a:t>
            </a:r>
            <a:r>
              <a:rPr lang="en-US" dirty="0" smtClean="0"/>
              <a:t>				 		product</a:t>
            </a:r>
            <a:r>
              <a:rPr lang="en-US" dirty="0"/>
              <a:t/>
            </a:r>
            <a:br>
              <a:rPr lang="en-US" dirty="0"/>
            </a:br>
            <a:r>
              <a:rPr lang="en-US" dirty="0"/>
              <a:t>b.	Management time</a:t>
            </a:r>
            <a:br>
              <a:rPr lang="en-US" dirty="0"/>
            </a:br>
            <a:endParaRPr lang="en-US" dirty="0"/>
          </a:p>
        </p:txBody>
      </p:sp>
    </p:spTree>
    <p:extLst>
      <p:ext uri="{BB962C8B-B14F-4D97-AF65-F5344CB8AC3E}">
        <p14:creationId xmlns:p14="http://schemas.microsoft.com/office/powerpoint/2010/main" val="829323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879502"/>
          </a:xfrm>
        </p:spPr>
        <p:txBody>
          <a:bodyPr/>
          <a:lstStyle/>
          <a:p>
            <a:r>
              <a:rPr lang="en-US" b="1" dirty="0" smtClean="0"/>
              <a:t>Financial</a:t>
            </a:r>
            <a:br>
              <a:rPr lang="en-US" b="1" dirty="0" smtClean="0"/>
            </a:br>
            <a:r>
              <a:rPr lang="en-US" dirty="0"/>
              <a:t/>
            </a:r>
            <a:br>
              <a:rPr lang="en-US" dirty="0"/>
            </a:br>
            <a:r>
              <a:rPr lang="en-US" dirty="0"/>
              <a:t>a.	Human capital</a:t>
            </a:r>
            <a:br>
              <a:rPr lang="en-US" dirty="0"/>
            </a:br>
            <a:r>
              <a:rPr lang="en-US" dirty="0"/>
              <a:t>b.	Unwanted turnover</a:t>
            </a:r>
            <a:br>
              <a:rPr lang="en-US" dirty="0"/>
            </a:br>
            <a:r>
              <a:rPr lang="en-US" dirty="0"/>
              <a:t>c.	Legal, work comp. or disability </a:t>
            </a:r>
            <a:r>
              <a:rPr lang="en-US" dirty="0" smtClean="0"/>
              <a:t>			claims</a:t>
            </a:r>
            <a:r>
              <a:rPr lang="en-US" dirty="0"/>
              <a:t/>
            </a:r>
            <a:br>
              <a:rPr lang="en-US" dirty="0"/>
            </a:br>
            <a:r>
              <a:rPr lang="en-US" dirty="0"/>
              <a:t>d.	Lawsuits/ malpractice </a:t>
            </a:r>
            <a:br>
              <a:rPr lang="en-US" dirty="0"/>
            </a:br>
            <a:endParaRPr lang="en-US" dirty="0"/>
          </a:p>
        </p:txBody>
      </p:sp>
    </p:spTree>
    <p:extLst>
      <p:ext uri="{BB962C8B-B14F-4D97-AF65-F5344CB8AC3E}">
        <p14:creationId xmlns:p14="http://schemas.microsoft.com/office/powerpoint/2010/main" val="19955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4354" y="780875"/>
            <a:ext cx="8555865" cy="5351786"/>
          </a:xfrm>
          <a:prstGeom prst="rect">
            <a:avLst/>
          </a:prstGeom>
        </p:spPr>
        <p:txBody>
          <a:bodyPr wrap="square">
            <a:spAutoFit/>
          </a:bodyPr>
          <a:lstStyle/>
          <a:p>
            <a:pPr lvl="1"/>
            <a:r>
              <a:rPr lang="en-US" sz="3200" dirty="0" smtClean="0">
                <a:latin typeface="Times New Roman" panose="02020603050405020304" pitchFamily="18" charset="0"/>
                <a:ea typeface="Calibri" panose="020F0502020204030204" pitchFamily="34" charset="0"/>
                <a:cs typeface="Times New Roman" panose="02020603050405020304" pitchFamily="18" charset="0"/>
              </a:rPr>
              <a:t>OBJECTIVES</a:t>
            </a:r>
          </a:p>
          <a:p>
            <a:pPr lvl="1">
              <a:spcBef>
                <a:spcPts val="1200"/>
              </a:spcBef>
            </a:pPr>
            <a:r>
              <a:rPr lang="en-US" sz="3200" dirty="0" smtClean="0">
                <a:latin typeface="Garamond" panose="02020404030301010803" pitchFamily="18" charset="0"/>
                <a:ea typeface="Calibri" panose="020F0502020204030204" pitchFamily="34" charset="0"/>
                <a:cs typeface="Times New Roman" panose="02020603050405020304" pitchFamily="18" charset="0"/>
              </a:rPr>
              <a:t>* </a:t>
            </a:r>
            <a:r>
              <a:rPr lang="en-US" sz="3200" b="1" dirty="0" smtClean="0">
                <a:latin typeface="Garamond" panose="02020404030301010803" pitchFamily="18" charset="0"/>
              </a:rPr>
              <a:t>Understand </a:t>
            </a:r>
            <a:r>
              <a:rPr lang="en-US" sz="3200" b="1" dirty="0">
                <a:latin typeface="Garamond" panose="02020404030301010803" pitchFamily="18" charset="0"/>
              </a:rPr>
              <a:t>the data </a:t>
            </a:r>
            <a:r>
              <a:rPr lang="en-US" sz="3200" dirty="0">
                <a:latin typeface="Garamond" panose="02020404030301010803" pitchFamily="18" charset="0"/>
              </a:rPr>
              <a:t>on substance use and mental health concerns </a:t>
            </a:r>
            <a:r>
              <a:rPr lang="en-US" sz="3200" dirty="0" smtClean="0">
                <a:latin typeface="Garamond" panose="02020404030301010803" pitchFamily="18" charset="0"/>
              </a:rPr>
              <a:t>in the legal profession.</a:t>
            </a:r>
            <a:endParaRPr lang="en-US" sz="3200" dirty="0">
              <a:latin typeface="Garamond" panose="02020404030301010803" pitchFamily="18" charset="0"/>
            </a:endParaRPr>
          </a:p>
          <a:p>
            <a:pPr lvl="1"/>
            <a:endParaRPr lang="en-US" sz="3200" dirty="0" smtClean="0">
              <a:latin typeface="Garamond" panose="02020404030301010803" pitchFamily="18" charset="0"/>
            </a:endParaRPr>
          </a:p>
          <a:p>
            <a:pPr lvl="1"/>
            <a:r>
              <a:rPr lang="en-US" sz="3200" dirty="0" smtClean="0">
                <a:latin typeface="Garamond" panose="02020404030301010803" pitchFamily="18" charset="0"/>
              </a:rPr>
              <a:t>* </a:t>
            </a:r>
            <a:r>
              <a:rPr lang="en-US" sz="3200" b="1" dirty="0" smtClean="0">
                <a:latin typeface="Garamond" panose="02020404030301010803" pitchFamily="18" charset="0"/>
              </a:rPr>
              <a:t>Understanding </a:t>
            </a:r>
            <a:r>
              <a:rPr lang="en-US" sz="3200" b="1" dirty="0">
                <a:latin typeface="Garamond" panose="02020404030301010803" pitchFamily="18" charset="0"/>
              </a:rPr>
              <a:t>the ethical responsibilities </a:t>
            </a:r>
            <a:r>
              <a:rPr lang="en-US" sz="3200" dirty="0">
                <a:latin typeface="Garamond" panose="02020404030301010803" pitchFamily="18" charset="0"/>
              </a:rPr>
              <a:t>and requirements that intersect with mental health and substance use concerns. </a:t>
            </a:r>
          </a:p>
          <a:p>
            <a:pPr lvl="1"/>
            <a:endParaRPr lang="en-US" sz="3200" dirty="0" smtClean="0">
              <a:latin typeface="Garamond" panose="02020404030301010803" pitchFamily="18" charset="0"/>
            </a:endParaRPr>
          </a:p>
          <a:p>
            <a:pPr lvl="1"/>
            <a:r>
              <a:rPr lang="en-US" sz="3200" dirty="0" smtClean="0">
                <a:latin typeface="Garamond" panose="02020404030301010803" pitchFamily="18" charset="0"/>
              </a:rPr>
              <a:t>* </a:t>
            </a:r>
            <a:r>
              <a:rPr lang="en-US" sz="3200" b="1" dirty="0" smtClean="0">
                <a:latin typeface="Garamond" panose="02020404030301010803" pitchFamily="18" charset="0"/>
              </a:rPr>
              <a:t>Understand </a:t>
            </a:r>
            <a:r>
              <a:rPr lang="en-US" sz="3200" b="1" dirty="0">
                <a:latin typeface="Garamond" panose="02020404030301010803" pitchFamily="18" charset="0"/>
              </a:rPr>
              <a:t>what the profession can do </a:t>
            </a:r>
            <a:r>
              <a:rPr lang="en-US" sz="3200" dirty="0">
                <a:latin typeface="Garamond" panose="02020404030301010803" pitchFamily="18" charset="0"/>
              </a:rPr>
              <a:t>to address these problems. </a:t>
            </a:r>
          </a:p>
          <a:p>
            <a:pPr marL="91440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8823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anose="02020404030301010803" pitchFamily="18" charset="0"/>
              </a:rPr>
              <a:t>Business </a:t>
            </a:r>
            <a:r>
              <a:rPr lang="en-US" b="1" dirty="0">
                <a:latin typeface="Garamond" panose="02020404030301010803" pitchFamily="18" charset="0"/>
              </a:rPr>
              <a:t>Case for Taking </a:t>
            </a:r>
            <a:r>
              <a:rPr lang="en-US" b="1" dirty="0" smtClean="0">
                <a:latin typeface="Garamond" panose="02020404030301010803" pitchFamily="18" charset="0"/>
              </a:rPr>
              <a:t>Action</a:t>
            </a:r>
            <a:r>
              <a:rPr lang="en-US" b="1" dirty="0" smtClean="0"/>
              <a:t/>
            </a:r>
            <a:br>
              <a:rPr lang="en-US" b="1" dirty="0" smtClean="0"/>
            </a:br>
            <a:r>
              <a:rPr lang="en-US" dirty="0"/>
              <a:t/>
            </a:r>
            <a:br>
              <a:rPr lang="en-US" dirty="0"/>
            </a:br>
            <a:r>
              <a:rPr lang="en-US" sz="3200" dirty="0" smtClean="0">
                <a:latin typeface="Garamond" panose="02020404030301010803" pitchFamily="18" charset="0"/>
              </a:rPr>
              <a:t>1. Malpractice </a:t>
            </a:r>
            <a:r>
              <a:rPr lang="en-US" sz="3200" dirty="0">
                <a:latin typeface="Garamond" panose="02020404030301010803" pitchFamily="18" charset="0"/>
              </a:rPr>
              <a:t>avoidance and ethical adherence</a:t>
            </a:r>
            <a:br>
              <a:rPr lang="en-US" sz="3200" dirty="0">
                <a:latin typeface="Garamond" panose="02020404030301010803" pitchFamily="18" charset="0"/>
              </a:rPr>
            </a:br>
            <a:r>
              <a:rPr lang="en-US" sz="3200" dirty="0">
                <a:latin typeface="Garamond" panose="02020404030301010803" pitchFamily="18" charset="0"/>
              </a:rPr>
              <a:t>2.	Firm image and overall customer satisfaction</a:t>
            </a:r>
            <a:br>
              <a:rPr lang="en-US" sz="3200" dirty="0">
                <a:latin typeface="Garamond" panose="02020404030301010803" pitchFamily="18" charset="0"/>
              </a:rPr>
            </a:br>
            <a:r>
              <a:rPr lang="en-US" sz="3200" dirty="0">
                <a:latin typeface="Garamond" panose="02020404030301010803" pitchFamily="18" charset="0"/>
              </a:rPr>
              <a:t>3.	Delivery of quality, effective client service</a:t>
            </a:r>
            <a:br>
              <a:rPr lang="en-US" sz="3200" dirty="0">
                <a:latin typeface="Garamond" panose="02020404030301010803" pitchFamily="18" charset="0"/>
              </a:rPr>
            </a:br>
            <a:r>
              <a:rPr lang="en-US" sz="3200" dirty="0">
                <a:latin typeface="Garamond" panose="02020404030301010803" pitchFamily="18" charset="0"/>
              </a:rPr>
              <a:t>4.	Individual employee performance, development, </a:t>
            </a:r>
            <a:r>
              <a:rPr lang="en-US" sz="3200" dirty="0" smtClean="0">
                <a:latin typeface="Garamond" panose="02020404030301010803" pitchFamily="18" charset="0"/>
              </a:rPr>
              <a:t>	and </a:t>
            </a:r>
            <a:r>
              <a:rPr lang="en-US" sz="3200" dirty="0">
                <a:latin typeface="Garamond" panose="02020404030301010803" pitchFamily="18" charset="0"/>
              </a:rPr>
              <a:t>retention</a:t>
            </a:r>
            <a:br>
              <a:rPr lang="en-US" sz="3200" dirty="0">
                <a:latin typeface="Garamond" panose="02020404030301010803" pitchFamily="18" charset="0"/>
              </a:rPr>
            </a:br>
            <a:r>
              <a:rPr lang="en-US" sz="3200" dirty="0">
                <a:latin typeface="Garamond" panose="02020404030301010803" pitchFamily="18" charset="0"/>
              </a:rPr>
              <a:t>5.	Collective culture and morale</a:t>
            </a:r>
            <a:br>
              <a:rPr lang="en-US" sz="3200" dirty="0">
                <a:latin typeface="Garamond" panose="02020404030301010803" pitchFamily="18" charset="0"/>
              </a:rPr>
            </a:br>
            <a:r>
              <a:rPr lang="en-US" sz="3200" dirty="0">
                <a:latin typeface="Garamond" panose="02020404030301010803" pitchFamily="18" charset="0"/>
              </a:rPr>
              <a:t>6.	Turnover and healthcare costs. </a:t>
            </a:r>
            <a:br>
              <a:rPr lang="en-US" sz="3200" dirty="0">
                <a:latin typeface="Garamond" panose="02020404030301010803" pitchFamily="18" charset="0"/>
              </a:rPr>
            </a:br>
            <a:endParaRPr lang="en-US" sz="3200" dirty="0">
              <a:latin typeface="Garamond" panose="02020404030301010803" pitchFamily="18" charset="0"/>
            </a:endParaRPr>
          </a:p>
        </p:txBody>
      </p:sp>
    </p:spTree>
    <p:extLst>
      <p:ext uri="{BB962C8B-B14F-4D97-AF65-F5344CB8AC3E}">
        <p14:creationId xmlns:p14="http://schemas.microsoft.com/office/powerpoint/2010/main" val="2766056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445162"/>
          </a:xfrm>
        </p:spPr>
        <p:txBody>
          <a:bodyPr/>
          <a:lstStyle/>
          <a:p>
            <a:r>
              <a:rPr lang="en-US" b="1" dirty="0"/>
              <a:t>Role of Legal Profession in Risks and Responses </a:t>
            </a:r>
            <a:r>
              <a:rPr lang="en-US" b="1" dirty="0" smtClean="0"/>
              <a:t/>
            </a:r>
            <a:br>
              <a:rPr lang="en-US" b="1" dirty="0" smtClean="0"/>
            </a:br>
            <a:r>
              <a:rPr lang="en-US" u="sng" dirty="0" smtClean="0"/>
              <a:t>Lawyer </a:t>
            </a:r>
            <a:r>
              <a:rPr lang="en-US" u="sng" dirty="0"/>
              <a:t>Hesitance: </a:t>
            </a:r>
            <a:r>
              <a:rPr lang="en-US" u="sng" dirty="0" smtClean="0"/>
              <a:t/>
            </a:r>
            <a:br>
              <a:rPr lang="en-US" u="sng" dirty="0" smtClean="0"/>
            </a:br>
            <a:r>
              <a:rPr lang="en-US" dirty="0"/>
              <a:t/>
            </a:r>
            <a:br>
              <a:rPr lang="en-US" dirty="0"/>
            </a:br>
            <a:r>
              <a:rPr lang="en-US" dirty="0" smtClean="0"/>
              <a:t>Most </a:t>
            </a:r>
            <a:r>
              <a:rPr lang="en-US" dirty="0"/>
              <a:t>do not receive treatment services</a:t>
            </a:r>
            <a:br>
              <a:rPr lang="en-US" dirty="0"/>
            </a:br>
            <a:r>
              <a:rPr lang="en-US" dirty="0" smtClean="0"/>
              <a:t>MH</a:t>
            </a:r>
            <a:r>
              <a:rPr lang="en-US" dirty="0"/>
              <a:t>: 37% yes; 63% no</a:t>
            </a:r>
            <a:br>
              <a:rPr lang="en-US" dirty="0"/>
            </a:br>
            <a:r>
              <a:rPr lang="en-US" dirty="0" smtClean="0"/>
              <a:t>Addiction</a:t>
            </a:r>
            <a:r>
              <a:rPr lang="en-US" dirty="0"/>
              <a:t>: 7% yes; 93 % no </a:t>
            </a:r>
            <a:br>
              <a:rPr lang="en-US" dirty="0"/>
            </a:br>
            <a:endParaRPr lang="en-US" dirty="0"/>
          </a:p>
        </p:txBody>
      </p:sp>
    </p:spTree>
    <p:extLst>
      <p:ext uri="{BB962C8B-B14F-4D97-AF65-F5344CB8AC3E}">
        <p14:creationId xmlns:p14="http://schemas.microsoft.com/office/powerpoint/2010/main" val="379804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Lawyers </a:t>
            </a:r>
            <a:r>
              <a:rPr lang="en-US" sz="2800" b="1" dirty="0"/>
              <a:t>are hesitant to seek help for their mental health or substance use problems</a:t>
            </a:r>
            <a:r>
              <a:rPr lang="en-US" sz="2800" b="1" dirty="0" smtClean="0"/>
              <a:t>.</a:t>
            </a:r>
            <a:r>
              <a:rPr lang="en-US" sz="2800" dirty="0" smtClean="0"/>
              <a:t/>
            </a:r>
            <a:br>
              <a:rPr lang="en-US" sz="2800" dirty="0" smtClean="0"/>
            </a:br>
            <a:r>
              <a:rPr lang="en-US" sz="2800" dirty="0"/>
              <a:t/>
            </a:r>
            <a:br>
              <a:rPr lang="en-US" sz="2800" dirty="0"/>
            </a:br>
            <a:r>
              <a:rPr lang="en-US" sz="2800" dirty="0"/>
              <a:t/>
            </a:r>
            <a:br>
              <a:rPr lang="en-US" sz="2800" dirty="0"/>
            </a:br>
            <a:r>
              <a:rPr lang="en-US" sz="2800" dirty="0"/>
              <a:t>a.	Concerns about privacy or </a:t>
            </a:r>
            <a:r>
              <a:rPr lang="en-US" sz="2800" dirty="0" smtClean="0"/>
              <a:t>confidentiality</a:t>
            </a:r>
            <a:br>
              <a:rPr lang="en-US" sz="2800" dirty="0" smtClean="0"/>
            </a:br>
            <a:r>
              <a:rPr lang="en-US" sz="2800" dirty="0"/>
              <a:t/>
            </a:r>
            <a:br>
              <a:rPr lang="en-US" sz="2800" dirty="0"/>
            </a:br>
            <a:r>
              <a:rPr lang="en-US" sz="2800" dirty="0"/>
              <a:t>b.	Not wanting others to find out - Stigma</a:t>
            </a:r>
            <a:br>
              <a:rPr lang="en-US" sz="2800" dirty="0"/>
            </a:br>
            <a:r>
              <a:rPr lang="en-US" sz="2800" dirty="0" smtClean="0"/>
              <a:t>	</a:t>
            </a:r>
            <a:r>
              <a:rPr lang="en-US" sz="2800" dirty="0" err="1" smtClean="0"/>
              <a:t>i</a:t>
            </a:r>
            <a:r>
              <a:rPr lang="en-US" sz="2800" dirty="0"/>
              <a:t>.	Fear of being judged</a:t>
            </a:r>
            <a:br>
              <a:rPr lang="en-US" sz="2800" dirty="0"/>
            </a:br>
            <a:r>
              <a:rPr lang="en-US" sz="2800" dirty="0" smtClean="0"/>
              <a:t>	ii</a:t>
            </a:r>
            <a:r>
              <a:rPr lang="en-US" sz="2800" dirty="0"/>
              <a:t>.	Fear it will  harm their professional reputations</a:t>
            </a:r>
            <a:br>
              <a:rPr lang="en-US" sz="2800" dirty="0"/>
            </a:br>
            <a:r>
              <a:rPr lang="en-US" sz="2800" dirty="0" smtClean="0"/>
              <a:t>	iii</a:t>
            </a:r>
            <a:r>
              <a:rPr lang="en-US" sz="2800" dirty="0"/>
              <a:t>.	Fear it would impact their </a:t>
            </a:r>
            <a:r>
              <a:rPr lang="en-US" sz="2800" dirty="0" smtClean="0"/>
              <a:t>license</a:t>
            </a:r>
            <a:br>
              <a:rPr lang="en-US" sz="2800" dirty="0" smtClean="0"/>
            </a:br>
            <a:r>
              <a:rPr lang="en-US" sz="2800" dirty="0"/>
              <a:t/>
            </a:r>
            <a:br>
              <a:rPr lang="en-US" sz="2800" dirty="0"/>
            </a:br>
            <a:r>
              <a:rPr lang="en-US" sz="2800" dirty="0"/>
              <a:t>c.	Think they can solve the problem themselves</a:t>
            </a:r>
            <a:br>
              <a:rPr lang="en-US" sz="2800" dirty="0"/>
            </a:br>
            <a:r>
              <a:rPr lang="en-US" sz="2800" dirty="0"/>
              <a:t>d.	Denial about the existence or severity of the problem</a:t>
            </a:r>
            <a:br>
              <a:rPr lang="en-US" sz="2800" dirty="0"/>
            </a:br>
            <a:endParaRPr lang="en-US" sz="2800" dirty="0"/>
          </a:p>
        </p:txBody>
      </p:sp>
    </p:spTree>
    <p:extLst>
      <p:ext uri="{BB962C8B-B14F-4D97-AF65-F5344CB8AC3E}">
        <p14:creationId xmlns:p14="http://schemas.microsoft.com/office/powerpoint/2010/main" val="4036311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Fighting Stigma-</a:t>
            </a:r>
            <a:br>
              <a:rPr lang="en-US" b="1" dirty="0" smtClean="0"/>
            </a:br>
            <a:r>
              <a:rPr lang="en-US" b="1" dirty="0"/>
              <a:t/>
            </a:r>
            <a:br>
              <a:rPr lang="en-US" b="1" dirty="0"/>
            </a:br>
            <a:r>
              <a:rPr lang="en-US" i="1" dirty="0" smtClean="0"/>
              <a:t>Poor </a:t>
            </a:r>
            <a:r>
              <a:rPr lang="en-US" i="1" dirty="0"/>
              <a:t>mental health is </a:t>
            </a:r>
            <a:r>
              <a:rPr lang="en-US" b="1" i="1" u="sng" dirty="0"/>
              <a:t>a medical condition</a:t>
            </a:r>
            <a:r>
              <a:rPr lang="en-US" i="1" dirty="0"/>
              <a:t>; attorneys with mental health challenges can thrive in the profession.</a:t>
            </a:r>
          </a:p>
        </p:txBody>
      </p:sp>
    </p:spTree>
    <p:extLst>
      <p:ext uri="{BB962C8B-B14F-4D97-AF65-F5344CB8AC3E}">
        <p14:creationId xmlns:p14="http://schemas.microsoft.com/office/powerpoint/2010/main" val="4238158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Profession-wide </a:t>
            </a:r>
            <a:r>
              <a:rPr lang="en-US" b="1" dirty="0"/>
              <a:t>collaboration: </a:t>
            </a:r>
            <a:r>
              <a:rPr lang="en-US" dirty="0"/>
              <a:t/>
            </a:r>
            <a:br>
              <a:rPr lang="en-US" dirty="0"/>
            </a:br>
            <a:r>
              <a:rPr lang="en-US" sz="2800" dirty="0" smtClean="0"/>
              <a:t>Change </a:t>
            </a:r>
            <a:r>
              <a:rPr lang="en-US" sz="2800" dirty="0"/>
              <a:t>the messaging. </a:t>
            </a:r>
            <a:r>
              <a:rPr lang="en-US" dirty="0"/>
              <a:t/>
            </a:r>
            <a:br>
              <a:rPr lang="en-US" dirty="0"/>
            </a:br>
            <a:r>
              <a:rPr lang="en-US" dirty="0" smtClean="0"/>
              <a:t/>
            </a:r>
            <a:br>
              <a:rPr lang="en-US" dirty="0" smtClean="0"/>
            </a:br>
            <a:r>
              <a:rPr lang="en-US" sz="3600" u="sng" dirty="0" smtClean="0"/>
              <a:t>There </a:t>
            </a:r>
            <a:r>
              <a:rPr lang="en-US" sz="3600" u="sng" dirty="0"/>
              <a:t>is no shame in mental illness. </a:t>
            </a:r>
            <a:r>
              <a:rPr lang="en-US" sz="3600" u="sng" dirty="0" smtClean="0"/>
              <a:t/>
            </a:r>
            <a:br>
              <a:rPr lang="en-US" sz="3600" u="sng" dirty="0" smtClean="0"/>
            </a:br>
            <a:r>
              <a:rPr lang="en-US" sz="3600" u="sng" dirty="0" smtClean="0"/>
              <a:t>There </a:t>
            </a:r>
            <a:r>
              <a:rPr lang="en-US" sz="3600" u="sng" dirty="0"/>
              <a:t>is no shame in asking for help. There is no shame in the struggle to wellness. </a:t>
            </a:r>
            <a:r>
              <a:rPr lang="en-US" sz="3600" u="sng" dirty="0" smtClean="0"/>
              <a:t/>
            </a:r>
            <a:br>
              <a:rPr lang="en-US" sz="3600" u="sng" dirty="0" smtClean="0"/>
            </a:br>
            <a:r>
              <a:rPr lang="en-US" sz="3600" dirty="0"/>
              <a:t/>
            </a:r>
            <a:br>
              <a:rPr lang="en-US" sz="3600" dirty="0"/>
            </a:br>
            <a:r>
              <a:rPr lang="en-US" sz="3600" dirty="0" err="1"/>
              <a:t>i</a:t>
            </a:r>
            <a:r>
              <a:rPr lang="en-US" sz="3600" dirty="0"/>
              <a:t>.	Asking for help is the smart thing to do. </a:t>
            </a:r>
            <a:br>
              <a:rPr lang="en-US" sz="3600" dirty="0"/>
            </a:br>
            <a:r>
              <a:rPr lang="en-US" sz="3600" dirty="0"/>
              <a:t>ii.	Acknowledge the issues.</a:t>
            </a:r>
            <a:r>
              <a:rPr lang="en-US" dirty="0"/>
              <a:t/>
            </a:r>
            <a:br>
              <a:rPr lang="en-US" dirty="0"/>
            </a:br>
            <a:endParaRPr lang="en-US" dirty="0"/>
          </a:p>
        </p:txBody>
      </p:sp>
    </p:spTree>
    <p:extLst>
      <p:ext uri="{BB962C8B-B14F-4D97-AF65-F5344CB8AC3E}">
        <p14:creationId xmlns:p14="http://schemas.microsoft.com/office/powerpoint/2010/main" val="3490725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856642"/>
          </a:xfrm>
        </p:spPr>
        <p:txBody>
          <a:bodyPr/>
          <a:lstStyle/>
          <a:p>
            <a:r>
              <a:rPr lang="en-US" b="1" dirty="0" smtClean="0"/>
              <a:t>Educate</a:t>
            </a:r>
            <a:r>
              <a:rPr lang="en-US" dirty="0" smtClean="0"/>
              <a:t/>
            </a:r>
            <a:br>
              <a:rPr lang="en-US" dirty="0" smtClean="0"/>
            </a:br>
            <a:r>
              <a:rPr lang="en-US" dirty="0"/>
              <a:t/>
            </a:r>
            <a:br>
              <a:rPr lang="en-US" dirty="0"/>
            </a:br>
            <a:r>
              <a:rPr lang="en-US" dirty="0" err="1"/>
              <a:t>i</a:t>
            </a:r>
            <a:r>
              <a:rPr lang="en-US" dirty="0"/>
              <a:t>.	Profession-wide summits for health </a:t>
            </a:r>
            <a:r>
              <a:rPr lang="en-US" dirty="0" smtClean="0"/>
              <a:t>	and </a:t>
            </a:r>
            <a:r>
              <a:rPr lang="en-US" dirty="0"/>
              <a:t>wellness</a:t>
            </a:r>
            <a:br>
              <a:rPr lang="en-US" dirty="0"/>
            </a:br>
            <a:r>
              <a:rPr lang="en-US" dirty="0"/>
              <a:t>ii.	Awareness of the impact of </a:t>
            </a:r>
            <a:r>
              <a:rPr lang="en-US" dirty="0" smtClean="0"/>
              <a:t>	obsessing </a:t>
            </a:r>
            <a:r>
              <a:rPr lang="en-US" dirty="0"/>
              <a:t>over a desire for </a:t>
            </a:r>
            <a:r>
              <a:rPr lang="en-US" dirty="0" smtClean="0"/>
              <a:t>	perfection</a:t>
            </a:r>
            <a:r>
              <a:rPr lang="en-US" dirty="0"/>
              <a:t>. </a:t>
            </a:r>
            <a:br>
              <a:rPr lang="en-US" dirty="0"/>
            </a:br>
            <a:endParaRPr lang="en-US" dirty="0"/>
          </a:p>
        </p:txBody>
      </p:sp>
    </p:spTree>
    <p:extLst>
      <p:ext uri="{BB962C8B-B14F-4D97-AF65-F5344CB8AC3E}">
        <p14:creationId xmlns:p14="http://schemas.microsoft.com/office/powerpoint/2010/main" val="278140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a:t>
            </a:r>
            <a:r>
              <a:rPr lang="en-US" dirty="0" smtClean="0"/>
              <a:t/>
            </a:r>
            <a:br>
              <a:rPr lang="en-US" dirty="0" smtClean="0"/>
            </a:br>
            <a:r>
              <a:rPr lang="en-US" dirty="0"/>
              <a:t/>
            </a:r>
            <a:br>
              <a:rPr lang="en-US" dirty="0"/>
            </a:br>
            <a:r>
              <a:rPr lang="en-US" dirty="0"/>
              <a:t/>
            </a:r>
            <a:br>
              <a:rPr lang="en-US" dirty="0"/>
            </a:br>
            <a:r>
              <a:rPr lang="en-US" dirty="0" smtClean="0"/>
              <a:t>Develop </a:t>
            </a:r>
            <a:r>
              <a:rPr lang="en-US" dirty="0"/>
              <a:t>strategies for improving well-being</a:t>
            </a:r>
            <a:br>
              <a:rPr lang="en-US" dirty="0"/>
            </a:br>
            <a:r>
              <a:rPr lang="en-US" dirty="0" smtClean="0"/>
              <a:t>Promote </a:t>
            </a:r>
            <a:r>
              <a:rPr lang="en-US" dirty="0"/>
              <a:t>health and wellness activities</a:t>
            </a:r>
            <a:br>
              <a:rPr lang="en-US" dirty="0"/>
            </a:br>
            <a:endParaRPr lang="en-US" dirty="0"/>
          </a:p>
        </p:txBody>
      </p:sp>
    </p:spTree>
    <p:extLst>
      <p:ext uri="{BB962C8B-B14F-4D97-AF65-F5344CB8AC3E}">
        <p14:creationId xmlns:p14="http://schemas.microsoft.com/office/powerpoint/2010/main" val="1519393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062382"/>
          </a:xfrm>
        </p:spPr>
        <p:txBody>
          <a:bodyPr/>
          <a:lstStyle/>
          <a:p>
            <a:r>
              <a:rPr lang="en-US" b="1" dirty="0" smtClean="0"/>
              <a:t>Refer </a:t>
            </a:r>
            <a:br>
              <a:rPr lang="en-US" b="1" dirty="0" smtClean="0"/>
            </a:br>
            <a:r>
              <a:rPr lang="en-US" dirty="0"/>
              <a:t/>
            </a:r>
            <a:br>
              <a:rPr lang="en-US" dirty="0"/>
            </a:br>
            <a:r>
              <a:rPr lang="en-US" sz="2800" dirty="0" smtClean="0"/>
              <a:t>To </a:t>
            </a:r>
            <a:r>
              <a:rPr lang="en-US" sz="2800" dirty="0"/>
              <a:t>VJLAP often and early – prior to, during, or after </a:t>
            </a:r>
            <a:r>
              <a:rPr lang="en-US" sz="2800" dirty="0" smtClean="0"/>
              <a:t>discipline</a:t>
            </a:r>
            <a:br>
              <a:rPr lang="en-US" sz="2800" dirty="0" smtClean="0"/>
            </a:br>
            <a:r>
              <a:rPr lang="en-US" sz="2800" dirty="0"/>
              <a:t/>
            </a:r>
            <a:br>
              <a:rPr lang="en-US" sz="2800" dirty="0"/>
            </a:br>
            <a:r>
              <a:rPr lang="en-US" sz="2800" dirty="0" smtClean="0"/>
              <a:t>Early </a:t>
            </a:r>
            <a:r>
              <a:rPr lang="en-US" sz="2800" dirty="0"/>
              <a:t>identification is the key and a </a:t>
            </a:r>
            <a:r>
              <a:rPr lang="en-US" sz="2800" dirty="0" smtClean="0"/>
              <a:t>duty</a:t>
            </a:r>
            <a:br>
              <a:rPr lang="en-US" sz="2800" dirty="0" smtClean="0"/>
            </a:br>
            <a:r>
              <a:rPr lang="en-US" sz="2800" dirty="0"/>
              <a:t/>
            </a:r>
            <a:br>
              <a:rPr lang="en-US" sz="2800" dirty="0"/>
            </a:br>
            <a:r>
              <a:rPr lang="en-US" sz="2800" dirty="0" smtClean="0"/>
              <a:t>Often</a:t>
            </a:r>
            <a:r>
              <a:rPr lang="en-US" sz="2800" dirty="0"/>
              <a:t>, by the time an attorney is referred into a program, they are severely impaired which may negatively impact the outcome. </a:t>
            </a:r>
            <a:br>
              <a:rPr lang="en-US" sz="2800" dirty="0"/>
            </a:br>
            <a:endParaRPr lang="en-US" sz="2800" dirty="0"/>
          </a:p>
        </p:txBody>
      </p:sp>
    </p:spTree>
    <p:extLst>
      <p:ext uri="{BB962C8B-B14F-4D97-AF65-F5344CB8AC3E}">
        <p14:creationId xmlns:p14="http://schemas.microsoft.com/office/powerpoint/2010/main" val="2925165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Slide Number Placeholder 4"/>
          <p:cNvSpPr>
            <a:spLocks noGrp="1"/>
          </p:cNvSpPr>
          <p:nvPr>
            <p:ph type="sldNum" sz="quarter" idx="12"/>
          </p:nvPr>
        </p:nvSpPr>
        <p:spPr/>
        <p:txBody>
          <a:bodyPr/>
          <a:lstStyle/>
          <a:p>
            <a:fld id="{BB44F1B3-2DE0-4F6A-95EA-A31A43DF22DE}" type="slidenum">
              <a:rPr lang="en-US" smtClean="0"/>
              <a:t>38</a:t>
            </a:fld>
            <a:endParaRPr lang="en-US"/>
          </a:p>
        </p:txBody>
      </p:sp>
    </p:spTree>
    <p:extLst>
      <p:ext uri="{BB962C8B-B14F-4D97-AF65-F5344CB8AC3E}">
        <p14:creationId xmlns:p14="http://schemas.microsoft.com/office/powerpoint/2010/main" val="3633478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376582"/>
          </a:xfrm>
        </p:spPr>
        <p:txBody>
          <a:bodyPr/>
          <a:lstStyle/>
          <a:p>
            <a:r>
              <a:rPr lang="en-US" u="sng" dirty="0" smtClean="0"/>
              <a:t>Suggestions </a:t>
            </a:r>
            <a:r>
              <a:rPr lang="en-US" u="sng" dirty="0"/>
              <a:t>for Firms: </a:t>
            </a:r>
            <a:r>
              <a:rPr lang="en-US" u="sng" dirty="0" smtClean="0"/>
              <a:t/>
            </a:r>
            <a:br>
              <a:rPr lang="en-US" u="sng" dirty="0" smtClean="0"/>
            </a:br>
            <a:r>
              <a:rPr lang="en-US" u="sng" dirty="0"/>
              <a:t/>
            </a:r>
            <a:br>
              <a:rPr lang="en-US" u="sng" dirty="0"/>
            </a:br>
            <a:r>
              <a:rPr lang="en-US" u="sng" dirty="0" smtClean="0"/>
              <a:t/>
            </a:r>
            <a:br>
              <a:rPr lang="en-US" u="sng" dirty="0" smtClean="0"/>
            </a:br>
            <a:r>
              <a:rPr lang="en-US" sz="2400" dirty="0" smtClean="0"/>
              <a:t>Assess </a:t>
            </a:r>
            <a:r>
              <a:rPr lang="en-US" sz="2400" dirty="0"/>
              <a:t>your firm’s culture, philosophy, and history; define your firm’s goals; evaluate your firm’s policies, protocols, and practices; invest in education, training, guidance, and support; change; track progress. Create a safe environment within your form for attorneys to feel safe in asking for help. </a:t>
            </a:r>
          </a:p>
        </p:txBody>
      </p:sp>
    </p:spTree>
    <p:extLst>
      <p:ext uri="{BB962C8B-B14F-4D97-AF65-F5344CB8AC3E}">
        <p14:creationId xmlns:p14="http://schemas.microsoft.com/office/powerpoint/2010/main" val="12771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119921"/>
            <a:ext cx="8947522" cy="1733327"/>
          </a:xfrm>
        </p:spPr>
        <p:txBody>
          <a:bodyPr/>
          <a:lstStyle/>
          <a:p>
            <a:r>
              <a:rPr lang="en-US" sz="4800" dirty="0" smtClean="0">
                <a:latin typeface="Garamond" panose="02020404030301010803" pitchFamily="18" charset="0"/>
              </a:rPr>
              <a:t>Statistics:</a:t>
            </a:r>
            <a:endParaRPr lang="en-US" sz="4800" dirty="0">
              <a:latin typeface="Garamond" panose="02020404030301010803" pitchFamily="18" charset="0"/>
            </a:endParaRPr>
          </a:p>
        </p:txBody>
      </p:sp>
      <p:sp>
        <p:nvSpPr>
          <p:cNvPr id="3" name="Content Placeholder 2"/>
          <p:cNvSpPr>
            <a:spLocks noGrp="1"/>
          </p:cNvSpPr>
          <p:nvPr>
            <p:ph sz="half" idx="1"/>
          </p:nvPr>
        </p:nvSpPr>
        <p:spPr>
          <a:xfrm>
            <a:off x="1103312" y="1231642"/>
            <a:ext cx="4396339" cy="5024696"/>
          </a:xfrm>
        </p:spPr>
        <p:txBody>
          <a:bodyPr>
            <a:normAutofit/>
          </a:bodyPr>
          <a:lstStyle/>
          <a:p>
            <a:pPr marL="0" indent="0">
              <a:buNone/>
            </a:pPr>
            <a:r>
              <a:rPr lang="en-US" sz="2400" dirty="0" smtClean="0">
                <a:latin typeface="Garamond" panose="02020404030301010803" pitchFamily="18" charset="0"/>
              </a:rPr>
              <a:t>Self Report Data: </a:t>
            </a:r>
            <a:endParaRPr lang="en-US" sz="2400" dirty="0">
              <a:latin typeface="Garamond" panose="02020404030301010803" pitchFamily="18" charset="0"/>
            </a:endParaRPr>
          </a:p>
          <a:p>
            <a:r>
              <a:rPr lang="en-US" sz="2400" b="1" dirty="0" smtClean="0">
                <a:latin typeface="Garamond" panose="02020404030301010803" pitchFamily="18" charset="0"/>
              </a:rPr>
              <a:t>74</a:t>
            </a:r>
            <a:r>
              <a:rPr lang="en-US" sz="2400" b="1" dirty="0">
                <a:latin typeface="Garamond" panose="02020404030301010803" pitchFamily="18" charset="0"/>
              </a:rPr>
              <a:t>% </a:t>
            </a:r>
            <a:r>
              <a:rPr lang="en-US" sz="2400" dirty="0">
                <a:latin typeface="Garamond" panose="02020404030301010803" pitchFamily="18" charset="0"/>
              </a:rPr>
              <a:t>said the legal profession has had a negative effect on their mental health over time;</a:t>
            </a:r>
          </a:p>
          <a:p>
            <a:r>
              <a:rPr lang="en-US" sz="2400" b="1" dirty="0" smtClean="0">
                <a:latin typeface="Garamond" panose="02020404030301010803" pitchFamily="18" charset="0"/>
              </a:rPr>
              <a:t>56</a:t>
            </a:r>
            <a:r>
              <a:rPr lang="en-US" sz="2400" b="1" dirty="0">
                <a:latin typeface="Garamond" panose="02020404030301010803" pitchFamily="18" charset="0"/>
              </a:rPr>
              <a:t>% </a:t>
            </a:r>
            <a:r>
              <a:rPr lang="en-US" sz="2400" dirty="0" smtClean="0">
                <a:latin typeface="Garamond" panose="02020404030301010803" pitchFamily="18" charset="0"/>
              </a:rPr>
              <a:t>said </a:t>
            </a:r>
            <a:r>
              <a:rPr lang="en-US" sz="2400" dirty="0">
                <a:latin typeface="Garamond" panose="02020404030301010803" pitchFamily="18" charset="0"/>
              </a:rPr>
              <a:t>mental health problems and substance abuse are worse in the legal industry than in other industries;</a:t>
            </a:r>
          </a:p>
          <a:p>
            <a:r>
              <a:rPr lang="en-US" sz="2400" b="1" dirty="0" smtClean="0">
                <a:latin typeface="Garamond" panose="02020404030301010803" pitchFamily="18" charset="0"/>
              </a:rPr>
              <a:t>41</a:t>
            </a:r>
            <a:r>
              <a:rPr lang="en-US" sz="2400" b="1" dirty="0">
                <a:latin typeface="Garamond" panose="02020404030301010803" pitchFamily="18" charset="0"/>
              </a:rPr>
              <a:t>% </a:t>
            </a:r>
            <a:r>
              <a:rPr lang="en-US" sz="2400" dirty="0" smtClean="0">
                <a:latin typeface="Garamond" panose="02020404030301010803" pitchFamily="18" charset="0"/>
              </a:rPr>
              <a:t>said </a:t>
            </a:r>
            <a:r>
              <a:rPr lang="en-US" sz="2400" dirty="0">
                <a:latin typeface="Garamond" panose="02020404030301010803" pitchFamily="18" charset="0"/>
              </a:rPr>
              <a:t>mental health problems and substance abuse are at a crisis level in the legal industry;</a:t>
            </a:r>
          </a:p>
          <a:p>
            <a:endParaRPr lang="en-US" dirty="0"/>
          </a:p>
        </p:txBody>
      </p:sp>
      <p:sp>
        <p:nvSpPr>
          <p:cNvPr id="4" name="Content Placeholder 3"/>
          <p:cNvSpPr>
            <a:spLocks noGrp="1"/>
          </p:cNvSpPr>
          <p:nvPr>
            <p:ph sz="half" idx="2"/>
          </p:nvPr>
        </p:nvSpPr>
        <p:spPr>
          <a:xfrm>
            <a:off x="5654493" y="1738859"/>
            <a:ext cx="4396341" cy="4517479"/>
          </a:xfrm>
        </p:spPr>
        <p:txBody>
          <a:bodyPr>
            <a:normAutofit/>
          </a:bodyPr>
          <a:lstStyle/>
          <a:p>
            <a:r>
              <a:rPr lang="en-US" sz="2400" b="1" dirty="0" smtClean="0">
                <a:latin typeface="Garamond" panose="02020404030301010803" pitchFamily="18" charset="0"/>
              </a:rPr>
              <a:t>17.9</a:t>
            </a:r>
            <a:r>
              <a:rPr lang="en-US" sz="2400" b="1" dirty="0">
                <a:latin typeface="Garamond" panose="02020404030301010803" pitchFamily="18" charset="0"/>
              </a:rPr>
              <a:t>% </a:t>
            </a:r>
            <a:r>
              <a:rPr lang="en-US" sz="2400" dirty="0" smtClean="0">
                <a:latin typeface="Garamond" panose="02020404030301010803" pitchFamily="18" charset="0"/>
              </a:rPr>
              <a:t>said </a:t>
            </a:r>
            <a:r>
              <a:rPr lang="en-US" sz="2400" dirty="0">
                <a:latin typeface="Garamond" panose="02020404030301010803" pitchFamily="18" charset="0"/>
              </a:rPr>
              <a:t>they have contemplated suicide during their professional legal career;</a:t>
            </a:r>
          </a:p>
          <a:p>
            <a:r>
              <a:rPr lang="en-US" sz="2400" dirty="0" smtClean="0">
                <a:latin typeface="Garamond" panose="02020404030301010803" pitchFamily="18" charset="0"/>
              </a:rPr>
              <a:t>31.2</a:t>
            </a:r>
            <a:r>
              <a:rPr lang="en-US" sz="2400" dirty="0">
                <a:latin typeface="Garamond" panose="02020404030301010803" pitchFamily="18" charset="0"/>
              </a:rPr>
              <a:t>% </a:t>
            </a:r>
            <a:r>
              <a:rPr lang="en-US" sz="2400" dirty="0" smtClean="0">
                <a:latin typeface="Garamond" panose="02020404030301010803" pitchFamily="18" charset="0"/>
              </a:rPr>
              <a:t>said </a:t>
            </a:r>
            <a:r>
              <a:rPr lang="en-US" sz="2400" dirty="0">
                <a:latin typeface="Garamond" panose="02020404030301010803" pitchFamily="18" charset="0"/>
              </a:rPr>
              <a:t>they are depressed;</a:t>
            </a:r>
          </a:p>
          <a:p>
            <a:r>
              <a:rPr lang="en-US" sz="2400" b="1" dirty="0" smtClean="0">
                <a:latin typeface="Garamond" panose="02020404030301010803" pitchFamily="18" charset="0"/>
              </a:rPr>
              <a:t>64</a:t>
            </a:r>
            <a:r>
              <a:rPr lang="en-US" sz="2400" b="1" dirty="0">
                <a:latin typeface="Garamond" panose="02020404030301010803" pitchFamily="18" charset="0"/>
              </a:rPr>
              <a:t>% </a:t>
            </a:r>
            <a:r>
              <a:rPr lang="en-US" sz="2400" dirty="0" smtClean="0">
                <a:latin typeface="Garamond" panose="02020404030301010803" pitchFamily="18" charset="0"/>
              </a:rPr>
              <a:t>said </a:t>
            </a:r>
            <a:r>
              <a:rPr lang="en-US" sz="2400" dirty="0">
                <a:latin typeface="Garamond" panose="02020404030301010803" pitchFamily="18" charset="0"/>
              </a:rPr>
              <a:t>they have anxiety;</a:t>
            </a:r>
          </a:p>
          <a:p>
            <a:r>
              <a:rPr lang="en-US" sz="2400" b="1" dirty="0" smtClean="0">
                <a:latin typeface="Garamond" panose="02020404030301010803" pitchFamily="18" charset="0"/>
              </a:rPr>
              <a:t>10.1</a:t>
            </a:r>
            <a:r>
              <a:rPr lang="en-US" sz="2400" dirty="0">
                <a:latin typeface="Garamond" panose="02020404030301010803" pitchFamily="18" charset="0"/>
              </a:rPr>
              <a:t>% </a:t>
            </a:r>
            <a:r>
              <a:rPr lang="en-US" sz="2400" dirty="0" smtClean="0">
                <a:latin typeface="Garamond" panose="02020404030301010803" pitchFamily="18" charset="0"/>
              </a:rPr>
              <a:t>said </a:t>
            </a:r>
            <a:r>
              <a:rPr lang="en-US" sz="2400" dirty="0">
                <a:latin typeface="Garamond" panose="02020404030301010803" pitchFamily="18" charset="0"/>
              </a:rPr>
              <a:t>they have an alcohol problem; and</a:t>
            </a:r>
          </a:p>
          <a:p>
            <a:r>
              <a:rPr lang="en-US" sz="2400" dirty="0" smtClean="0">
                <a:latin typeface="Garamond" panose="02020404030301010803" pitchFamily="18" charset="0"/>
              </a:rPr>
              <a:t>2.8</a:t>
            </a:r>
            <a:r>
              <a:rPr lang="en-US" sz="2400" dirty="0">
                <a:latin typeface="Garamond" panose="02020404030301010803" pitchFamily="18" charset="0"/>
              </a:rPr>
              <a:t>% </a:t>
            </a:r>
            <a:r>
              <a:rPr lang="en-US" sz="2400" dirty="0" smtClean="0">
                <a:latin typeface="Garamond" panose="02020404030301010803" pitchFamily="18" charset="0"/>
              </a:rPr>
              <a:t>said </a:t>
            </a:r>
            <a:r>
              <a:rPr lang="en-US" sz="2400" dirty="0">
                <a:latin typeface="Garamond" panose="02020404030301010803" pitchFamily="18" charset="0"/>
              </a:rPr>
              <a:t>they have a drug problem.</a:t>
            </a:r>
          </a:p>
          <a:p>
            <a:endParaRPr lang="en-US" dirty="0"/>
          </a:p>
        </p:txBody>
      </p:sp>
      <p:sp>
        <p:nvSpPr>
          <p:cNvPr id="5" name="TextBox 4"/>
          <p:cNvSpPr txBox="1"/>
          <p:nvPr/>
        </p:nvSpPr>
        <p:spPr>
          <a:xfrm>
            <a:off x="6067999" y="6426669"/>
            <a:ext cx="5611857" cy="646331"/>
          </a:xfrm>
          <a:prstGeom prst="rect">
            <a:avLst/>
          </a:prstGeom>
          <a:noFill/>
        </p:spPr>
        <p:txBody>
          <a:bodyPr wrap="none" rtlCol="0">
            <a:spAutoFit/>
          </a:bodyPr>
          <a:lstStyle/>
          <a:p>
            <a:r>
              <a:rPr lang="en-US" dirty="0">
                <a:latin typeface="Garamond" panose="02020404030301010803" pitchFamily="18" charset="0"/>
              </a:rPr>
              <a:t>-From ALM’s </a:t>
            </a:r>
            <a:r>
              <a:rPr lang="en-US" i="1" dirty="0">
                <a:latin typeface="Garamond" panose="02020404030301010803" pitchFamily="18" charset="0"/>
              </a:rPr>
              <a:t>Mental Health and Substance Abuse Survey </a:t>
            </a:r>
            <a:r>
              <a:rPr lang="en-US" dirty="0">
                <a:latin typeface="Garamond" panose="02020404030301010803" pitchFamily="18" charset="0"/>
              </a:rPr>
              <a:t>(2020</a:t>
            </a:r>
            <a:r>
              <a:rPr lang="en-US" dirty="0" smtClean="0">
                <a:latin typeface="Garamond" panose="02020404030301010803" pitchFamily="18" charset="0"/>
              </a:rPr>
              <a:t>).</a:t>
            </a:r>
            <a:endParaRPr lang="en-US" dirty="0">
              <a:latin typeface="Garamond" panose="02020404030301010803" pitchFamily="18" charset="0"/>
            </a:endParaRPr>
          </a:p>
          <a:p>
            <a:endParaRPr lang="en-US" dirty="0"/>
          </a:p>
        </p:txBody>
      </p:sp>
    </p:spTree>
    <p:extLst>
      <p:ext uri="{BB962C8B-B14F-4D97-AF65-F5344CB8AC3E}">
        <p14:creationId xmlns:p14="http://schemas.microsoft.com/office/powerpoint/2010/main" val="360309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a:t>
            </a:r>
            <a:r>
              <a:rPr lang="en-US" dirty="0"/>
              <a:t/>
            </a:r>
            <a:br>
              <a:rPr lang="en-US" dirty="0"/>
            </a:br>
            <a:r>
              <a:rPr lang="en-US" dirty="0"/>
              <a:t>	</a:t>
            </a:r>
            <a:r>
              <a:rPr lang="en-US" sz="1800" b="1" dirty="0"/>
              <a:t>The Virginia Judges and Lawyers Assistance Program</a:t>
            </a:r>
            <a:r>
              <a:rPr lang="en-US" sz="1800" dirty="0"/>
              <a:t/>
            </a:r>
            <a:br>
              <a:rPr lang="en-US" sz="1800" dirty="0"/>
            </a:br>
            <a:r>
              <a:rPr lang="en-US" sz="1800" dirty="0"/>
              <a:t>•	</a:t>
            </a:r>
            <a:r>
              <a:rPr lang="en-US" sz="1800" b="1" dirty="0"/>
              <a:t>The National Suicide Prevention Line</a:t>
            </a:r>
            <a:r>
              <a:rPr lang="en-US" sz="1800" dirty="0"/>
              <a:t>. This hotline provides free, confidential </a:t>
            </a:r>
            <a:r>
              <a:rPr lang="en-US" sz="1800" dirty="0" smtClean="0"/>
              <a:t>	support </a:t>
            </a:r>
            <a:r>
              <a:rPr lang="en-US" sz="1800" dirty="0"/>
              <a:t>24/7 to people in distress across the United States. Call 1-800-273-TALK </a:t>
            </a:r>
            <a:r>
              <a:rPr lang="en-US" sz="1800" dirty="0" smtClean="0"/>
              <a:t>	(</a:t>
            </a:r>
            <a:r>
              <a:rPr lang="en-US" sz="1800" dirty="0"/>
              <a:t>8255) for support.</a:t>
            </a:r>
            <a:br>
              <a:rPr lang="en-US" sz="1800" dirty="0"/>
            </a:br>
            <a:r>
              <a:rPr lang="en-US" sz="1800" dirty="0"/>
              <a:t>•	</a:t>
            </a:r>
            <a:r>
              <a:rPr lang="en-US" sz="1800" b="1" dirty="0"/>
              <a:t>The SAMHSA Helpline</a:t>
            </a:r>
            <a:r>
              <a:rPr lang="en-US" sz="1800" dirty="0"/>
              <a:t>. SAMHSA’s National Helpline is a free, confidential </a:t>
            </a:r>
            <a:r>
              <a:rPr lang="en-US" sz="1800" dirty="0" smtClean="0"/>
              <a:t>	information </a:t>
            </a:r>
            <a:r>
              <a:rPr lang="en-US" sz="1800" dirty="0"/>
              <a:t>service that provides treatment and support referrals 24/7 to </a:t>
            </a:r>
            <a:r>
              <a:rPr lang="en-US" sz="1800" dirty="0" smtClean="0"/>
              <a:t>	people </a:t>
            </a:r>
            <a:r>
              <a:rPr lang="en-US" sz="1800" dirty="0"/>
              <a:t>facing mental illness and addictions. Call 1-800-662-HELP (4357) for </a:t>
            </a:r>
            <a:r>
              <a:rPr lang="en-US" sz="1800" dirty="0" smtClean="0"/>
              <a:t>	support</a:t>
            </a:r>
            <a:r>
              <a:rPr lang="en-US" sz="1800" dirty="0"/>
              <a:t>.</a:t>
            </a:r>
            <a:br>
              <a:rPr lang="en-US" sz="1800" dirty="0"/>
            </a:br>
            <a:r>
              <a:rPr lang="en-US" sz="1800" dirty="0"/>
              <a:t>•	</a:t>
            </a:r>
            <a:r>
              <a:rPr lang="en-US" sz="1800" b="1" dirty="0"/>
              <a:t>Crisis Text Line</a:t>
            </a:r>
            <a:r>
              <a:rPr lang="en-US" sz="1800" dirty="0"/>
              <a:t>. Crisis Text Line provides free, confidential support via text </a:t>
            </a:r>
            <a:r>
              <a:rPr lang="en-US" sz="1800" dirty="0" smtClean="0"/>
              <a:t>	message </a:t>
            </a:r>
            <a:r>
              <a:rPr lang="en-US" sz="1800" dirty="0"/>
              <a:t>24/7 to those in crisis situations. Text HOME to 741741 for support.</a:t>
            </a:r>
            <a:br>
              <a:rPr lang="en-US" sz="1800" dirty="0"/>
            </a:br>
            <a:r>
              <a:rPr lang="en-US" sz="1800" dirty="0"/>
              <a:t>•	</a:t>
            </a:r>
            <a:r>
              <a:rPr lang="en-US" sz="1800" b="1" dirty="0"/>
              <a:t>The Trevor Project</a:t>
            </a:r>
            <a:r>
              <a:rPr lang="en-US" sz="1800" dirty="0"/>
              <a:t>. The Trevor Project provides free, confidential support 24/7 to </a:t>
            </a:r>
            <a:r>
              <a:rPr lang="en-US" sz="1800" dirty="0" smtClean="0"/>
              <a:t>	LGBTQ </a:t>
            </a:r>
            <a:r>
              <a:rPr lang="en-US" sz="1800" dirty="0"/>
              <a:t>youth via a helpline, text and online instant messaging system. Call </a:t>
            </a:r>
            <a:r>
              <a:rPr lang="en-US" sz="1800" dirty="0" smtClean="0"/>
              <a:t>1-	866-488-7386 </a:t>
            </a:r>
            <a:r>
              <a:rPr lang="en-US" sz="1800" dirty="0"/>
              <a:t>for support.</a:t>
            </a:r>
            <a:br>
              <a:rPr lang="en-US" sz="1800" dirty="0"/>
            </a:br>
            <a:r>
              <a:rPr lang="en-US" sz="1800" dirty="0"/>
              <a:t>•	</a:t>
            </a:r>
            <a:r>
              <a:rPr lang="en-US" sz="1800" b="1" dirty="0"/>
              <a:t>The Veterans Crisis Line</a:t>
            </a:r>
            <a:r>
              <a:rPr lang="en-US" sz="1800" dirty="0"/>
              <a:t>. The Veterans Crisis line provides free, confidential </a:t>
            </a:r>
            <a:r>
              <a:rPr lang="en-US" sz="1800" dirty="0" smtClean="0"/>
              <a:t>	support </a:t>
            </a:r>
            <a:r>
              <a:rPr lang="en-US" sz="1800" dirty="0"/>
              <a:t>24/7 to veterans, all service members and their family and friends in </a:t>
            </a:r>
            <a:r>
              <a:rPr lang="en-US" sz="1800" dirty="0" smtClean="0"/>
              <a:t>	times </a:t>
            </a:r>
            <a:r>
              <a:rPr lang="en-US" sz="1800" dirty="0"/>
              <a:t>of need. Call 1-800-273-8255 and press 1 or text 838255 for support.</a:t>
            </a:r>
            <a:br>
              <a:rPr lang="en-US" sz="1800" dirty="0"/>
            </a:br>
            <a:r>
              <a:rPr lang="en-US" sz="1800" dirty="0"/>
              <a:t/>
            </a:r>
            <a:br>
              <a:rPr lang="en-US" sz="1800" dirty="0"/>
            </a:br>
            <a:endParaRPr lang="en-US" sz="1800" dirty="0"/>
          </a:p>
        </p:txBody>
      </p:sp>
    </p:spTree>
    <p:extLst>
      <p:ext uri="{BB962C8B-B14F-4D97-AF65-F5344CB8AC3E}">
        <p14:creationId xmlns:p14="http://schemas.microsoft.com/office/powerpoint/2010/main" val="233562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52718"/>
            <a:ext cx="8947522" cy="1400530"/>
          </a:xfrm>
        </p:spPr>
        <p:txBody>
          <a:bodyPr/>
          <a:lstStyle/>
          <a:p>
            <a:r>
              <a:rPr lang="en-US" sz="4000" dirty="0" smtClean="0">
                <a:latin typeface="Garamond" panose="02020404030301010803" pitchFamily="18" charset="0"/>
              </a:rPr>
              <a:t>“Stress</a:t>
            </a:r>
            <a:r>
              <a:rPr lang="en-US" sz="4000" dirty="0">
                <a:latin typeface="Garamond" panose="02020404030301010803" pitchFamily="18" charset="0"/>
              </a:rPr>
              <a:t>, Drink, Leave” (2021) study </a:t>
            </a:r>
            <a:r>
              <a:rPr lang="en-US" sz="4000" dirty="0" smtClean="0">
                <a:latin typeface="Garamond" panose="02020404030301010803" pitchFamily="18" charset="0"/>
              </a:rPr>
              <a:t/>
            </a:r>
            <a:br>
              <a:rPr lang="en-US" sz="4000" dirty="0" smtClean="0">
                <a:latin typeface="Garamond" panose="02020404030301010803" pitchFamily="18" charset="0"/>
              </a:rPr>
            </a:br>
            <a:r>
              <a:rPr lang="en-US" sz="2800" dirty="0" smtClean="0">
                <a:latin typeface="Garamond" panose="02020404030301010803" pitchFamily="18" charset="0"/>
              </a:rPr>
              <a:t>         </a:t>
            </a:r>
            <a:endParaRPr lang="en-US" sz="1800" dirty="0">
              <a:latin typeface="Garamond" panose="02020404030301010803" pitchFamily="18" charset="0"/>
            </a:endParaRPr>
          </a:p>
        </p:txBody>
      </p:sp>
      <p:sp>
        <p:nvSpPr>
          <p:cNvPr id="3" name="Content Placeholder 2"/>
          <p:cNvSpPr>
            <a:spLocks noGrp="1"/>
          </p:cNvSpPr>
          <p:nvPr>
            <p:ph sz="half" idx="1"/>
          </p:nvPr>
        </p:nvSpPr>
        <p:spPr>
          <a:xfrm>
            <a:off x="1103312" y="1349115"/>
            <a:ext cx="4396339" cy="4907224"/>
          </a:xfrm>
        </p:spPr>
        <p:txBody>
          <a:bodyPr>
            <a:noAutofit/>
          </a:bodyPr>
          <a:lstStyle/>
          <a:p>
            <a:r>
              <a:rPr lang="en-US" sz="2400" dirty="0" smtClean="0">
                <a:latin typeface="Garamond" panose="02020404030301010803" pitchFamily="18" charset="0"/>
              </a:rPr>
              <a:t>Found </a:t>
            </a:r>
            <a:r>
              <a:rPr lang="en-US" sz="2400" dirty="0">
                <a:latin typeface="Garamond" panose="02020404030301010803" pitchFamily="18" charset="0"/>
              </a:rPr>
              <a:t>levels of mental health problems and problematic drinking to be high among </a:t>
            </a:r>
            <a:r>
              <a:rPr lang="en-US" sz="2400" dirty="0" smtClean="0">
                <a:latin typeface="Garamond" panose="02020404030301010803" pitchFamily="18" charset="0"/>
              </a:rPr>
              <a:t>practicing lawyers </a:t>
            </a:r>
            <a:r>
              <a:rPr lang="en-US" sz="2400" b="1" dirty="0" smtClean="0">
                <a:latin typeface="Garamond" panose="02020404030301010803" pitchFamily="18" charset="0"/>
              </a:rPr>
              <a:t>in general</a:t>
            </a:r>
          </a:p>
          <a:p>
            <a:pPr marL="0" indent="0">
              <a:buNone/>
            </a:pPr>
            <a:endParaRPr lang="en-US" sz="2400" dirty="0">
              <a:latin typeface="Garamond" panose="02020404030301010803" pitchFamily="18" charset="0"/>
            </a:endParaRPr>
          </a:p>
          <a:p>
            <a:r>
              <a:rPr lang="en-US" sz="2400" b="1" dirty="0">
                <a:latin typeface="Garamond" panose="02020404030301010803" pitchFamily="18" charset="0"/>
              </a:rPr>
              <a:t>W</a:t>
            </a:r>
            <a:r>
              <a:rPr lang="en-US" sz="2400" b="1" dirty="0" smtClean="0">
                <a:latin typeface="Garamond" panose="02020404030301010803" pitchFamily="18" charset="0"/>
              </a:rPr>
              <a:t>omen </a:t>
            </a:r>
            <a:r>
              <a:rPr lang="en-US" sz="2400" b="1" dirty="0">
                <a:latin typeface="Garamond" panose="02020404030301010803" pitchFamily="18" charset="0"/>
              </a:rPr>
              <a:t>attorneys </a:t>
            </a:r>
            <a:r>
              <a:rPr lang="en-US" sz="2400" dirty="0">
                <a:latin typeface="Garamond" panose="02020404030301010803" pitchFamily="18" charset="0"/>
              </a:rPr>
              <a:t>have a higher prevalence and severity of depression, anxiety, stress, risky and hazardous drinking, and attrition compared to their male </a:t>
            </a:r>
            <a:r>
              <a:rPr lang="en-US" sz="2400" dirty="0" smtClean="0">
                <a:latin typeface="Garamond" panose="02020404030301010803" pitchFamily="18" charset="0"/>
              </a:rPr>
              <a:t>counterparts.</a:t>
            </a:r>
            <a:endParaRPr lang="en-US" sz="2400" dirty="0">
              <a:latin typeface="Garamond" panose="02020404030301010803" pitchFamily="18" charset="0"/>
            </a:endParaRPr>
          </a:p>
        </p:txBody>
      </p:sp>
      <p:sp>
        <p:nvSpPr>
          <p:cNvPr id="4" name="Content Placeholder 3"/>
          <p:cNvSpPr>
            <a:spLocks noGrp="1"/>
          </p:cNvSpPr>
          <p:nvPr>
            <p:ph sz="half" idx="2"/>
          </p:nvPr>
        </p:nvSpPr>
        <p:spPr>
          <a:xfrm>
            <a:off x="5654493" y="1349115"/>
            <a:ext cx="5168405" cy="4907223"/>
          </a:xfrm>
        </p:spPr>
        <p:txBody>
          <a:bodyPr>
            <a:noAutofit/>
          </a:bodyPr>
          <a:lstStyle/>
          <a:p>
            <a:r>
              <a:rPr lang="en-US" sz="2400" b="1" dirty="0">
                <a:latin typeface="Garamond" panose="02020404030301010803" pitchFamily="18" charset="0"/>
              </a:rPr>
              <a:t>28% </a:t>
            </a:r>
            <a:r>
              <a:rPr lang="en-US" sz="2400" dirty="0">
                <a:latin typeface="Garamond" panose="02020404030301010803" pitchFamily="18" charset="0"/>
              </a:rPr>
              <a:t>of the lawyers reported symptoms of depression; </a:t>
            </a:r>
            <a:r>
              <a:rPr lang="en-US" sz="2400" b="1" dirty="0">
                <a:latin typeface="Garamond" panose="02020404030301010803" pitchFamily="18" charset="0"/>
              </a:rPr>
              <a:t>23% </a:t>
            </a:r>
            <a:r>
              <a:rPr lang="en-US" sz="2400" dirty="0">
                <a:latin typeface="Garamond" panose="02020404030301010803" pitchFamily="18" charset="0"/>
              </a:rPr>
              <a:t>maladaptive stress; </a:t>
            </a:r>
            <a:r>
              <a:rPr lang="en-US" sz="2400" b="1" dirty="0">
                <a:latin typeface="Garamond" panose="02020404030301010803" pitchFamily="18" charset="0"/>
              </a:rPr>
              <a:t>21-36% </a:t>
            </a:r>
            <a:r>
              <a:rPr lang="en-US" sz="2400" dirty="0">
                <a:latin typeface="Garamond" panose="02020404030301010803" pitchFamily="18" charset="0"/>
              </a:rPr>
              <a:t>engage in hazardous </a:t>
            </a:r>
            <a:r>
              <a:rPr lang="en-US" sz="2400" dirty="0" smtClean="0">
                <a:latin typeface="Garamond" panose="02020404030301010803" pitchFamily="18" charset="0"/>
              </a:rPr>
              <a:t>drinking</a:t>
            </a:r>
          </a:p>
          <a:p>
            <a:endParaRPr lang="en-US" sz="2400" dirty="0">
              <a:latin typeface="Garamond" panose="02020404030301010803" pitchFamily="18" charset="0"/>
            </a:endParaRPr>
          </a:p>
          <a:p>
            <a:r>
              <a:rPr lang="en-US" sz="2400" b="1" dirty="0">
                <a:latin typeface="Garamond" panose="02020404030301010803" pitchFamily="18" charset="0"/>
              </a:rPr>
              <a:t>Over 80% </a:t>
            </a:r>
            <a:r>
              <a:rPr lang="en-US" sz="2400" dirty="0">
                <a:latin typeface="Garamond" panose="02020404030301010803" pitchFamily="18" charset="0"/>
              </a:rPr>
              <a:t>of all the lawyers sampled reported being current drinkers (10% higher than general population); </a:t>
            </a:r>
            <a:r>
              <a:rPr lang="en-US" sz="2400" b="1" dirty="0">
                <a:latin typeface="Garamond" panose="02020404030301010803" pitchFamily="18" charset="0"/>
              </a:rPr>
              <a:t>30%</a:t>
            </a:r>
            <a:r>
              <a:rPr lang="en-US" sz="2400" dirty="0">
                <a:latin typeface="Garamond" panose="02020404030301010803" pitchFamily="18" charset="0"/>
              </a:rPr>
              <a:t> screened positive for high-risk hazardous drinking; only </a:t>
            </a:r>
            <a:r>
              <a:rPr lang="en-US" sz="2400" b="1" dirty="0">
                <a:latin typeface="Garamond" panose="02020404030301010803" pitchFamily="18" charset="0"/>
              </a:rPr>
              <a:t>2% </a:t>
            </a:r>
            <a:r>
              <a:rPr lang="en-US" sz="2400" dirty="0">
                <a:latin typeface="Garamond" panose="02020404030301010803" pitchFamily="18" charset="0"/>
              </a:rPr>
              <a:t>reported being diagnosed with an alcohol use disorder</a:t>
            </a:r>
          </a:p>
        </p:txBody>
      </p:sp>
      <p:sp>
        <p:nvSpPr>
          <p:cNvPr id="5" name="Rectangle 4"/>
          <p:cNvSpPr/>
          <p:nvPr/>
        </p:nvSpPr>
        <p:spPr>
          <a:xfrm>
            <a:off x="6984043" y="6256338"/>
            <a:ext cx="5089407" cy="523220"/>
          </a:xfrm>
          <a:prstGeom prst="rect">
            <a:avLst/>
          </a:prstGeom>
        </p:spPr>
        <p:txBody>
          <a:bodyPr wrap="none">
            <a:spAutoFit/>
          </a:bodyPr>
          <a:lstStyle/>
          <a:p>
            <a:r>
              <a:rPr lang="en-US" sz="2800" dirty="0">
                <a:latin typeface="Garamond" panose="02020404030301010803" pitchFamily="18" charset="0"/>
              </a:rPr>
              <a:t> -</a:t>
            </a:r>
            <a:r>
              <a:rPr lang="en-US" dirty="0">
                <a:latin typeface="Garamond" panose="02020404030301010803" pitchFamily="18" charset="0"/>
              </a:rPr>
              <a:t>survey of almost 3,000 lawyers in California and DC</a:t>
            </a:r>
            <a:endParaRPr lang="en-US" dirty="0"/>
          </a:p>
        </p:txBody>
      </p:sp>
    </p:spTree>
    <p:extLst>
      <p:ext uri="{BB962C8B-B14F-4D97-AF65-F5344CB8AC3E}">
        <p14:creationId xmlns:p14="http://schemas.microsoft.com/office/powerpoint/2010/main" val="94540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872062"/>
            <a:ext cx="9404723" cy="1188513"/>
          </a:xfrm>
        </p:spPr>
        <p:txBody>
          <a:bodyPr/>
          <a:lstStyle/>
          <a:p>
            <a:r>
              <a:rPr lang="en-US" sz="4000" dirty="0" smtClean="0">
                <a:latin typeface="Garamond" panose="02020404030301010803" pitchFamily="18" charset="0"/>
              </a:rPr>
              <a:t>More on female lawyers:</a:t>
            </a:r>
            <a:endParaRPr lang="en-US" sz="4000" dirty="0">
              <a:latin typeface="Garamond" panose="02020404030301010803" pitchFamily="18" charset="0"/>
            </a:endParaRPr>
          </a:p>
        </p:txBody>
      </p:sp>
      <p:sp>
        <p:nvSpPr>
          <p:cNvPr id="3" name="Content Placeholder 2"/>
          <p:cNvSpPr>
            <a:spLocks noGrp="1"/>
          </p:cNvSpPr>
          <p:nvPr>
            <p:ph sz="half" idx="1"/>
          </p:nvPr>
        </p:nvSpPr>
        <p:spPr>
          <a:xfrm>
            <a:off x="1103312" y="2060575"/>
            <a:ext cx="8650288" cy="4195763"/>
          </a:xfrm>
        </p:spPr>
        <p:txBody>
          <a:bodyPr>
            <a:normAutofit/>
          </a:bodyPr>
          <a:lstStyle/>
          <a:p>
            <a:pPr>
              <a:spcAft>
                <a:spcPts val="1200"/>
              </a:spcAft>
            </a:pPr>
            <a:r>
              <a:rPr lang="en-US" sz="2400" b="1" dirty="0">
                <a:latin typeface="Garamond" panose="02020404030301010803" pitchFamily="18" charset="0"/>
              </a:rPr>
              <a:t>56% </a:t>
            </a:r>
            <a:r>
              <a:rPr lang="en-US" sz="2400" dirty="0">
                <a:latin typeface="Garamond" panose="02020404030301010803" pitchFamily="18" charset="0"/>
              </a:rPr>
              <a:t>engaged in risky drinking behavior; 34% were high-risk or hazardous drinking (c.f., 46% of men engaged in risking drinking; 25% were high-risk or hazardous drinkers</a:t>
            </a:r>
            <a:r>
              <a:rPr lang="en-US" sz="2400" dirty="0" smtClean="0">
                <a:latin typeface="Garamond" panose="02020404030301010803" pitchFamily="18" charset="0"/>
              </a:rPr>
              <a:t>).</a:t>
            </a:r>
          </a:p>
          <a:p>
            <a:r>
              <a:rPr lang="en-US" sz="2400" b="1" dirty="0">
                <a:latin typeface="Garamond" panose="02020404030301010803" pitchFamily="18" charset="0"/>
              </a:rPr>
              <a:t>34.6% </a:t>
            </a:r>
            <a:r>
              <a:rPr lang="en-US" sz="2400" dirty="0">
                <a:latin typeface="Garamond" panose="02020404030301010803" pitchFamily="18" charset="0"/>
              </a:rPr>
              <a:t>of the women and 29.2% of the men reported that their drinking has increased during the pandemic. Women who reported an increase in drinking were seven times more likely to engage in risky drinking (men were nearly four times more likely</a:t>
            </a:r>
            <a:r>
              <a:rPr lang="en-US" sz="2400" dirty="0" smtClean="0">
                <a:latin typeface="Garamond" panose="02020404030301010803" pitchFamily="18" charset="0"/>
              </a:rPr>
              <a:t>).</a:t>
            </a:r>
          </a:p>
          <a:p>
            <a:pPr marL="0" indent="0">
              <a:buNone/>
            </a:pPr>
            <a:endParaRPr lang="en-US" sz="2400" dirty="0" smtClean="0">
              <a:latin typeface="Garamond" panose="02020404030301010803" pitchFamily="18" charset="0"/>
            </a:endParaRPr>
          </a:p>
          <a:p>
            <a:pPr marL="0" indent="0">
              <a:buNone/>
            </a:pPr>
            <a:r>
              <a:rPr lang="en-US" sz="2400" dirty="0" smtClean="0">
                <a:latin typeface="Garamond" panose="02020404030301010803" pitchFamily="18" charset="0"/>
              </a:rPr>
              <a:t>Implications</a:t>
            </a:r>
            <a:r>
              <a:rPr lang="en-US" sz="2400" dirty="0">
                <a:latin typeface="Garamond" panose="02020404030301010803" pitchFamily="18" charset="0"/>
              </a:rPr>
              <a:t>: gender disparity; under-diagnosis and treatment</a:t>
            </a:r>
          </a:p>
          <a:p>
            <a:endParaRPr lang="en-US" dirty="0"/>
          </a:p>
        </p:txBody>
      </p:sp>
    </p:spTree>
    <p:extLst>
      <p:ext uri="{BB962C8B-B14F-4D97-AF65-F5344CB8AC3E}">
        <p14:creationId xmlns:p14="http://schemas.microsoft.com/office/powerpoint/2010/main" val="244360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52718"/>
            <a:ext cx="8947522" cy="1400530"/>
          </a:xfrm>
        </p:spPr>
        <p:txBody>
          <a:bodyPr/>
          <a:lstStyle/>
          <a:p>
            <a:r>
              <a:rPr lang="en-US" dirty="0" smtClean="0">
                <a:latin typeface="Garamond" panose="02020404030301010803" pitchFamily="18" charset="0"/>
              </a:rPr>
              <a:t>Mental Health</a:t>
            </a:r>
            <a:endParaRPr lang="en-US" dirty="0">
              <a:latin typeface="Garamond" panose="02020404030301010803" pitchFamily="18" charset="0"/>
            </a:endParaRPr>
          </a:p>
        </p:txBody>
      </p:sp>
      <p:sp>
        <p:nvSpPr>
          <p:cNvPr id="3" name="Content Placeholder 2"/>
          <p:cNvSpPr>
            <a:spLocks noGrp="1"/>
          </p:cNvSpPr>
          <p:nvPr>
            <p:ph sz="half" idx="1"/>
          </p:nvPr>
        </p:nvSpPr>
        <p:spPr>
          <a:xfrm>
            <a:off x="1103312" y="1594339"/>
            <a:ext cx="4969242" cy="4662000"/>
          </a:xfrm>
        </p:spPr>
        <p:txBody>
          <a:bodyPr>
            <a:normAutofit/>
          </a:bodyPr>
          <a:lstStyle/>
          <a:p>
            <a:r>
              <a:rPr lang="en-US" sz="2400" b="1" dirty="0" smtClean="0">
                <a:latin typeface="Garamond" panose="02020404030301010803" pitchFamily="18" charset="0"/>
              </a:rPr>
              <a:t>5.2</a:t>
            </a:r>
            <a:r>
              <a:rPr lang="en-US" sz="2400" b="1" dirty="0">
                <a:latin typeface="Garamond" panose="02020404030301010803" pitchFamily="18" charset="0"/>
              </a:rPr>
              <a:t>% </a:t>
            </a:r>
            <a:r>
              <a:rPr lang="en-US" sz="2400" dirty="0">
                <a:latin typeface="Garamond" panose="02020404030301010803" pitchFamily="18" charset="0"/>
              </a:rPr>
              <a:t>of women had symptoms indicating moderately severe depression, compared with 4.2% of the men</a:t>
            </a:r>
            <a:r>
              <a:rPr lang="en-US" sz="2400" dirty="0" smtClean="0">
                <a:latin typeface="Garamond" panose="02020404030301010803" pitchFamily="18" charset="0"/>
              </a:rPr>
              <a:t>.</a:t>
            </a:r>
          </a:p>
          <a:p>
            <a:pPr marL="0" indent="0">
              <a:buNone/>
            </a:pPr>
            <a:endParaRPr lang="en-US" sz="1200" dirty="0" smtClean="0">
              <a:latin typeface="Garamond" panose="02020404030301010803" pitchFamily="18" charset="0"/>
            </a:endParaRPr>
          </a:p>
          <a:p>
            <a:r>
              <a:rPr lang="en-US" sz="2400" b="1" dirty="0" smtClean="0">
                <a:latin typeface="Garamond" panose="02020404030301010803" pitchFamily="18" charset="0"/>
              </a:rPr>
              <a:t>8.4</a:t>
            </a:r>
            <a:r>
              <a:rPr lang="en-US" sz="2400" b="1" dirty="0">
                <a:latin typeface="Garamond" panose="02020404030301010803" pitchFamily="18" charset="0"/>
              </a:rPr>
              <a:t>% </a:t>
            </a:r>
            <a:r>
              <a:rPr lang="en-US" sz="2400" dirty="0">
                <a:latin typeface="Garamond" panose="02020404030301010803" pitchFamily="18" charset="0"/>
              </a:rPr>
              <a:t>of the women and 4.5% of the men had severe anxiety</a:t>
            </a:r>
            <a:r>
              <a:rPr lang="en-US" sz="2400" dirty="0" smtClean="0">
                <a:latin typeface="Garamond" panose="02020404030301010803" pitchFamily="18" charset="0"/>
              </a:rPr>
              <a:t>.</a:t>
            </a:r>
          </a:p>
          <a:p>
            <a:pPr marL="0" indent="0">
              <a:buNone/>
            </a:pPr>
            <a:endParaRPr lang="en-US" sz="1200" dirty="0" smtClean="0">
              <a:latin typeface="Garamond" panose="02020404030301010803" pitchFamily="18" charset="0"/>
            </a:endParaRPr>
          </a:p>
          <a:p>
            <a:r>
              <a:rPr lang="en-US" sz="2400" b="1" dirty="0" smtClean="0">
                <a:latin typeface="Garamond" panose="02020404030301010803" pitchFamily="18" charset="0"/>
              </a:rPr>
              <a:t>37.5</a:t>
            </a:r>
            <a:r>
              <a:rPr lang="en-US" sz="2400" b="1" dirty="0">
                <a:latin typeface="Garamond" panose="02020404030301010803" pitchFamily="18" charset="0"/>
              </a:rPr>
              <a:t>% </a:t>
            </a:r>
            <a:r>
              <a:rPr lang="en-US" sz="2400" dirty="0">
                <a:latin typeface="Garamond" panose="02020404030301010803" pitchFamily="18" charset="0"/>
              </a:rPr>
              <a:t>of the women and 30.1% of the men reported high effort-reward imbalances.</a:t>
            </a:r>
          </a:p>
        </p:txBody>
      </p:sp>
      <p:sp>
        <p:nvSpPr>
          <p:cNvPr id="4" name="Content Placeholder 3"/>
          <p:cNvSpPr>
            <a:spLocks noGrp="1"/>
          </p:cNvSpPr>
          <p:nvPr>
            <p:ph sz="half" idx="2"/>
          </p:nvPr>
        </p:nvSpPr>
        <p:spPr>
          <a:xfrm>
            <a:off x="6592340" y="1594339"/>
            <a:ext cx="4396341" cy="4200245"/>
          </a:xfrm>
        </p:spPr>
        <p:txBody>
          <a:bodyPr>
            <a:normAutofit/>
          </a:bodyPr>
          <a:lstStyle/>
          <a:p>
            <a:r>
              <a:rPr lang="en-US" sz="2400" b="1" dirty="0">
                <a:latin typeface="Garamond" panose="02020404030301010803" pitchFamily="18" charset="0"/>
              </a:rPr>
              <a:t>25% </a:t>
            </a:r>
            <a:r>
              <a:rPr lang="en-US" sz="2400" dirty="0">
                <a:latin typeface="Garamond" panose="02020404030301010803" pitchFamily="18" charset="0"/>
              </a:rPr>
              <a:t>of women contemplated leaving the profession due to mental health concerns, compared with 17% of men (note: a significantly higher proportion of male attorneys were in senior positions.</a:t>
            </a:r>
          </a:p>
        </p:txBody>
      </p:sp>
    </p:spTree>
    <p:extLst>
      <p:ext uri="{BB962C8B-B14F-4D97-AF65-F5344CB8AC3E}">
        <p14:creationId xmlns:p14="http://schemas.microsoft.com/office/powerpoint/2010/main" val="592032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Pandemic Impact</a:t>
            </a:r>
            <a:endParaRPr lang="en-US" dirty="0">
              <a:latin typeface="Garamond" panose="02020404030301010803" pitchFamily="18" charset="0"/>
            </a:endParaRPr>
          </a:p>
        </p:txBody>
      </p:sp>
      <p:sp>
        <p:nvSpPr>
          <p:cNvPr id="3" name="Content Placeholder 2"/>
          <p:cNvSpPr>
            <a:spLocks noGrp="1"/>
          </p:cNvSpPr>
          <p:nvPr>
            <p:ph sz="half" idx="1"/>
          </p:nvPr>
        </p:nvSpPr>
        <p:spPr>
          <a:xfrm>
            <a:off x="646112" y="1383323"/>
            <a:ext cx="4853540" cy="4873015"/>
          </a:xfrm>
        </p:spPr>
        <p:txBody>
          <a:bodyPr>
            <a:normAutofit fontScale="70000" lnSpcReduction="20000"/>
          </a:bodyPr>
          <a:lstStyle/>
          <a:p>
            <a:pPr marL="0" indent="0">
              <a:buNone/>
            </a:pPr>
            <a:r>
              <a:rPr lang="en-US" sz="3400" dirty="0">
                <a:latin typeface="Garamond" panose="02020404030301010803" pitchFamily="18" charset="0"/>
              </a:rPr>
              <a:t>A Cross-Sectional Survey of US Adults, </a:t>
            </a:r>
          </a:p>
          <a:p>
            <a:r>
              <a:rPr lang="en-US" sz="3400" dirty="0" smtClean="0">
                <a:latin typeface="Garamond" panose="02020404030301010803" pitchFamily="18" charset="0"/>
              </a:rPr>
              <a:t>“</a:t>
            </a:r>
            <a:r>
              <a:rPr lang="en-US" sz="3400" b="1" dirty="0">
                <a:latin typeface="Garamond" panose="02020404030301010803" pitchFamily="18" charset="0"/>
              </a:rPr>
              <a:t>Almost two-thirds </a:t>
            </a:r>
            <a:r>
              <a:rPr lang="en-US" sz="3400" dirty="0">
                <a:latin typeface="Garamond" panose="02020404030301010803" pitchFamily="18" charset="0"/>
              </a:rPr>
              <a:t>of 2020 participants (60.1%) reported that their drinking had increased compared to before COVID-19. </a:t>
            </a:r>
            <a:endParaRPr lang="en-US" sz="3400" dirty="0" smtClean="0">
              <a:latin typeface="Garamond" panose="02020404030301010803" pitchFamily="18" charset="0"/>
            </a:endParaRPr>
          </a:p>
          <a:p>
            <a:r>
              <a:rPr lang="en-US" sz="3400" dirty="0" smtClean="0">
                <a:latin typeface="Garamond" panose="02020404030301010803" pitchFamily="18" charset="0"/>
              </a:rPr>
              <a:t>Of </a:t>
            </a:r>
            <a:r>
              <a:rPr lang="en-US" sz="3400" dirty="0">
                <a:latin typeface="Garamond" panose="02020404030301010803" pitchFamily="18" charset="0"/>
              </a:rPr>
              <a:t>those, 45.7% reported that their drinking had increased because of increased stress, 34.4% reported that their drinking had increased because of the increased availability of alcohol, and 30.1% reported that their drinking had increased because of </a:t>
            </a:r>
            <a:r>
              <a:rPr lang="en-US" sz="3400" dirty="0" smtClean="0">
                <a:latin typeface="Garamond" panose="02020404030301010803" pitchFamily="18" charset="0"/>
              </a:rPr>
              <a:t>boredom</a:t>
            </a:r>
          </a:p>
          <a:p>
            <a:endParaRPr lang="en-US" dirty="0" smtClean="0"/>
          </a:p>
          <a:p>
            <a:endParaRPr lang="en-US" dirty="0"/>
          </a:p>
        </p:txBody>
      </p:sp>
      <p:sp>
        <p:nvSpPr>
          <p:cNvPr id="4" name="Content Placeholder 3"/>
          <p:cNvSpPr>
            <a:spLocks noGrp="1"/>
          </p:cNvSpPr>
          <p:nvPr>
            <p:ph sz="half" idx="2"/>
          </p:nvPr>
        </p:nvSpPr>
        <p:spPr>
          <a:xfrm>
            <a:off x="5654493" y="1219200"/>
            <a:ext cx="6138922" cy="5037138"/>
          </a:xfrm>
        </p:spPr>
        <p:txBody>
          <a:bodyPr>
            <a:noAutofit/>
          </a:bodyPr>
          <a:lstStyle/>
          <a:p>
            <a:r>
              <a:rPr lang="en-US" sz="2400" dirty="0" smtClean="0">
                <a:latin typeface="Garamond" panose="02020404030301010803" pitchFamily="18" charset="0"/>
              </a:rPr>
              <a:t>The </a:t>
            </a:r>
            <a:r>
              <a:rPr lang="en-US" sz="2400" dirty="0">
                <a:latin typeface="Garamond" panose="02020404030301010803" pitchFamily="18" charset="0"/>
              </a:rPr>
              <a:t>survey found that the average reported stress level during the prior month was 5.6, (on a scale from 1 to 10 where 1 means “little to no stress” and 10 means “a great deal of stress”). This is higher than stress levels reported in “2020 Stress in America” surveys since April. </a:t>
            </a:r>
            <a:endParaRPr lang="en-US" sz="2400" dirty="0" smtClean="0">
              <a:latin typeface="Garamond" panose="02020404030301010803" pitchFamily="18" charset="0"/>
            </a:endParaRPr>
          </a:p>
          <a:p>
            <a:r>
              <a:rPr lang="en-US" sz="2400" dirty="0" smtClean="0">
                <a:latin typeface="Garamond" panose="02020404030301010803" pitchFamily="18" charset="0"/>
              </a:rPr>
              <a:t>84</a:t>
            </a:r>
            <a:r>
              <a:rPr lang="en-US" sz="2400" dirty="0">
                <a:latin typeface="Garamond" panose="02020404030301010803" pitchFamily="18" charset="0"/>
              </a:rPr>
              <a:t>% of adults reported feeling at least one emotion associated with prolonged stress in the prior two weeks. The most common were feelings of anxiety (47%), sadness (44%) and anger (39%). Additionally, 2 in 3 adults (67%) said the number of issues America is facing is overwhelming to them</a:t>
            </a:r>
            <a:r>
              <a:rPr lang="en-US" sz="2400" dirty="0" smtClean="0">
                <a:latin typeface="Garamond" panose="02020404030301010803" pitchFamily="18" charset="0"/>
              </a:rPr>
              <a:t>.</a:t>
            </a:r>
          </a:p>
          <a:p>
            <a:endParaRPr lang="en-US" sz="2400" dirty="0">
              <a:latin typeface="Garamond" panose="02020404030301010803" pitchFamily="18" charset="0"/>
            </a:endParaRPr>
          </a:p>
          <a:p>
            <a:pPr marL="0" indent="0">
              <a:buNone/>
            </a:pPr>
            <a:r>
              <a:rPr lang="en-US" sz="2400" dirty="0">
                <a:latin typeface="Garamond" panose="02020404030301010803" pitchFamily="18" charset="0"/>
              </a:rPr>
              <a:t>“Stress in America: January 2021 Stress Snapshot” (2021</a:t>
            </a:r>
            <a:r>
              <a:rPr lang="en-US" sz="2400" dirty="0" smtClean="0">
                <a:latin typeface="Garamond" panose="02020404030301010803" pitchFamily="18" charset="0"/>
              </a:rPr>
              <a:t>)</a:t>
            </a:r>
            <a:endParaRPr lang="en-US" sz="2400" dirty="0">
              <a:latin typeface="Garamond" panose="02020404030301010803" pitchFamily="18" charset="0"/>
            </a:endParaRPr>
          </a:p>
        </p:txBody>
      </p:sp>
    </p:spTree>
    <p:extLst>
      <p:ext uri="{BB962C8B-B14F-4D97-AF65-F5344CB8AC3E}">
        <p14:creationId xmlns:p14="http://schemas.microsoft.com/office/powerpoint/2010/main" val="120720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54956" y="548641"/>
            <a:ext cx="8825657" cy="2446019"/>
          </a:xfrm>
        </p:spPr>
        <p:txBody>
          <a:bodyPr/>
          <a:lstStyle/>
          <a:p>
            <a:r>
              <a:rPr lang="en-US" sz="2800" dirty="0" smtClean="0">
                <a:latin typeface="Garamond" panose="02020404030301010803" pitchFamily="18" charset="0"/>
              </a:rPr>
              <a:t>Reports </a:t>
            </a:r>
            <a:r>
              <a:rPr lang="en-US" sz="2800" dirty="0">
                <a:latin typeface="Garamond" panose="02020404030301010803" pitchFamily="18" charset="0"/>
              </a:rPr>
              <a:t>of anxiety and depression rose notably in this year's ALM 2021 Mental Health and Substance Abuse Survey as lawyers and staff feel isolated and overworked.</a:t>
            </a:r>
          </a:p>
        </p:txBody>
      </p:sp>
      <p:sp>
        <p:nvSpPr>
          <p:cNvPr id="9" name="Text Placeholder 8"/>
          <p:cNvSpPr>
            <a:spLocks noGrp="1"/>
          </p:cNvSpPr>
          <p:nvPr>
            <p:ph type="body" idx="1"/>
          </p:nvPr>
        </p:nvSpPr>
        <p:spPr>
          <a:xfrm>
            <a:off x="1154955" y="3337560"/>
            <a:ext cx="8825658" cy="2300221"/>
          </a:xfrm>
        </p:spPr>
        <p:txBody>
          <a:bodyPr>
            <a:normAutofit/>
          </a:bodyPr>
          <a:lstStyle/>
          <a:p>
            <a:r>
              <a:rPr lang="en-US" sz="2400" dirty="0" smtClean="0">
                <a:latin typeface="Garamond" panose="02020404030301010803" pitchFamily="18" charset="0"/>
              </a:rPr>
              <a:t>“Overdue </a:t>
            </a:r>
            <a:r>
              <a:rPr lang="en-US" sz="2400" dirty="0">
                <a:latin typeface="Garamond" panose="02020404030301010803" pitchFamily="18" charset="0"/>
              </a:rPr>
              <a:t>Calls for Help Red Flag for Lawyer Well-Being Advocates.” Bloomberg Law (2021). </a:t>
            </a:r>
            <a:r>
              <a:rPr lang="en-US" dirty="0">
                <a:latin typeface="Garamond" panose="02020404030301010803" pitchFamily="18" charset="0"/>
                <a:hlinkClick r:id="rId3"/>
              </a:rPr>
              <a:t>https://</a:t>
            </a:r>
            <a:r>
              <a:rPr lang="en-US" dirty="0" smtClean="0">
                <a:latin typeface="Garamond" panose="02020404030301010803" pitchFamily="18" charset="0"/>
                <a:hlinkClick r:id="rId3"/>
              </a:rPr>
              <a:t>news.bloomberglaw.com/banking-law/overdue-calls-for-help-red-flag-for-lawyer-well-being-advocates</a:t>
            </a:r>
            <a:endParaRPr lang="en-US" dirty="0" smtClean="0">
              <a:latin typeface="Garamond" panose="02020404030301010803" pitchFamily="18" charset="0"/>
            </a:endParaRPr>
          </a:p>
          <a:p>
            <a:endParaRPr lang="en-US" sz="1800" dirty="0"/>
          </a:p>
        </p:txBody>
      </p:sp>
    </p:spTree>
    <p:extLst>
      <p:ext uri="{BB962C8B-B14F-4D97-AF65-F5344CB8AC3E}">
        <p14:creationId xmlns:p14="http://schemas.microsoft.com/office/powerpoint/2010/main" val="30787111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8527</TotalTime>
  <Words>3063</Words>
  <Application>Microsoft Office PowerPoint</Application>
  <PresentationFormat>Widescreen</PresentationFormat>
  <Paragraphs>394</Paragraphs>
  <Slides>40</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Century Gothic</vt:lpstr>
      <vt:lpstr>Garamond</vt:lpstr>
      <vt:lpstr>Times New Roman</vt:lpstr>
      <vt:lpstr>Wingdings 3</vt:lpstr>
      <vt:lpstr>Ion</vt:lpstr>
      <vt:lpstr>The Intersection of Ethics,  Competence, and Lawyers’ Well-Being    Virginia Judges and Lawyers Assistance Program </vt:lpstr>
      <vt:lpstr>PowerPoint Presentation</vt:lpstr>
      <vt:lpstr>PowerPoint Presentation</vt:lpstr>
      <vt:lpstr>Statistics:</vt:lpstr>
      <vt:lpstr>“Stress, Drink, Leave” (2021) study           </vt:lpstr>
      <vt:lpstr>More on female lawyers:</vt:lpstr>
      <vt:lpstr>Mental Health</vt:lpstr>
      <vt:lpstr>Pandemic Impact</vt:lpstr>
      <vt:lpstr>Reports of anxiety and depression rose notably in this year's ALM 2021 Mental Health and Substance Abuse Survey as lawyers and staff feel isolated and overworked.</vt:lpstr>
      <vt:lpstr>Legal Competency:  - Legal knowledge - Skill - Thoroughness - Preparation - Mental, emotional, and physical ability necessary for the representation </vt:lpstr>
      <vt:lpstr>Rules of Professional Conduct (Preamble)  - Be competent, prompt and diligent.  - Maintain communication with a client concerning the representation.  - Keep in confidence information relating to representation (with exceptions).  - Observe the Rules of Professional Conduct.   - Aid in securing their observance by other lawyers.   - Purpose: Maintain the independence of the profession; protect the public interest/preserve society.   </vt:lpstr>
      <vt:lpstr>Rules of Professional Conduct (Scope)  It is a Framework/Not exhaustive moral authority   Requires:   - Understanding  - Compliance  - Reinforcement by peers and public  - Enforcement/Discipline           Assessment: Based on facts/circumstances at the time           Discipline: All circumstances                            (willfulness, seriousness, extenuating factors, prior violations) </vt:lpstr>
      <vt:lpstr>Ethical Requirements Impacted  - Rule 1.1 Competence  Legal knowledge, skill, thoroughness, and preparation reasonably necessary)  - Rule 1.1 (Comment 7) A lawyers mental, emotional, and physical well-being impacts competence     </vt:lpstr>
      <vt:lpstr>Ethical Requirements Impacted   - Rule 1.3 Diligence Reasonable diligence and promptness; follow through with contract (or withdraw)  - Rule 1.3 (Comment 3) Avoid procrastination (unreasonable delay, needless anxiety for client; undermine trustworthiness; may change condition of client’s interests)  - Rule 1.3 (Comment 5) Attorney contingency planning (“should”) to protect client’s interests in the event of death, disability, impairment, or incapacity  - Rule 1.4 Communication Keep client reasonably informed and comply with reasonable requests for information.</vt:lpstr>
      <vt:lpstr>Ethical Requirements Impacted   - Rule 1.6 Confidentiality of Information Required reporting of the misconduct of another attorney, with client consent after consultation with consequences to the client of reporting and not reporting.   - Rule 1.6 (Comment 14) The report of misconduct must be made promptly but may be delayed for the minimum period necessary to protect the client’s interests (e.g., until the end of litigation).  </vt:lpstr>
      <vt:lpstr>Ethical Requirements Impacted   - Rule 1.16 a) … a lawyer shall not represent a client or, where representation has commenced, shall withdraw from the representation of a client if: … (2)  the lawyer's physical or mental condition materially impairs the lawyer's ability to represent the client;  - Rule 1.16 (Comment 1) a. [1] A lawyer should not accept or continue representation in a matter unless it can be performed competently, promptly, without improper conflict of interest and to completion. </vt:lpstr>
      <vt:lpstr>Ethical Requirements Impacted   - Rule 5.1 Responsibilities of Partners and Supervisory Lawyers Duty to supervise subordinates applies to partners and attorneys with managerial authority in the law firm or supervisory authority over the lawyer when (i) the misconduct is known or should have been known at a time when its consequences can be avoided or mitigated but (ii) fails to take reasonable remedial action.  - Rule 5.1 (Comment 5) Appropriate remedial action depend on immediacy and seriousness of the misconduct. The supervisor must intervene to prevent avoidable consequences (the supervisor as well as the subordinate has a duty to correct).  - Rule 5.3 Responsibilities Regarding Nonlawyer Assistants </vt:lpstr>
      <vt:lpstr>Ethical Requirements Impacted   - Rule 8.3 Reporting Misconduct Required if a lawyer has reliable information or another’s misconduct that raises a substantial question as to the lawyer’s honesty, trustworthiness, or fitness as a lawyer.   Disclosure is not required if the information is gained though volunteering/working with a lawyer’s assistance program (LAP) when the information is obtained for LAP purposes.   - Rule 8.3 (Comment 5) LAP exception to disclosure is to provide confidentiality and encourage help-seeking behaviors.  </vt:lpstr>
      <vt:lpstr>Virginia Legal Ethics Opinions 1886/1887 - Address the duties of Supervising Lawyers and Partners in a law firm upon discovering a lawyer in the firm may be impaired.  - Duty to take remedial measures if a supervisor or partner reasonably believes that a lawyer under their supervision may be suffering from a significant impairment that poses a risk to clients or the general public.  - A supervising attorney will be responsible for the subordinate attorney’s violation of the Rules of Professional Conduct, if the supervising attorney directed or ordered the specific conduct; or knew of the specific conduct at a time when its consequences could have been prevented or mitigated, but failed to take remedial action.   </vt:lpstr>
      <vt:lpstr>Competency and Impairment ABA: Top 10 Necessary Skills </vt:lpstr>
      <vt:lpstr>Impact of Mental Health and Substance Use </vt:lpstr>
      <vt:lpstr>Examples of Problematic Behaviors  (Practice-Based with Potential Ethical Consequences) </vt:lpstr>
      <vt:lpstr>Warning signs </vt:lpstr>
      <vt:lpstr>Example situation:  Listen to the situation and think about what  is happening with the person.   Does this sound familiar? Is this a colleague? Is it a friend? Is it you?  </vt:lpstr>
      <vt:lpstr>Response:   Considering what must be done when confronted with evidence of a lawyer’s apparent mental disorder or substance abuse, it may be helpful for partners or supervising lawyers to consult with an experienced psychiatrist, psychologist, or other appropriately trained mental health professional.”  i. Refer to VJLAP ii. Consult mental health professionals iii. Implement tighter work-supervision controls.  </vt:lpstr>
      <vt:lpstr>Impact of the problem:   -Human Toll   a. Health impacts on the individual b. Damage to families and relationships c. Loss of career and financial problems d. Serious disability or death </vt:lpstr>
      <vt:lpstr>Work Environment   a. Culture and morale b. Direct impact on colleagues c. Reputation/ trust d. Clients and business </vt:lpstr>
      <vt:lpstr>Productivity  a. Individual and Team work        product b. Management time </vt:lpstr>
      <vt:lpstr>Financial  a. Human capital b. Unwanted turnover c. Legal, work comp. or disability    claims d. Lawsuits/ malpractice  </vt:lpstr>
      <vt:lpstr>Business Case for Taking Action  1. Malpractice avoidance and ethical adherence 2. Firm image and overall customer satisfaction 3. Delivery of quality, effective client service 4. Individual employee performance, development,  and retention 5. Collective culture and morale 6. Turnover and healthcare costs.  </vt:lpstr>
      <vt:lpstr>Role of Legal Profession in Risks and Responses  Lawyer Hesitance:   Most do not receive treatment services MH: 37% yes; 63% no Addiction: 7% yes; 93 % no  </vt:lpstr>
      <vt:lpstr>Lawyers are hesitant to seek help for their mental health or substance use problems.   a. Concerns about privacy or confidentiality  b. Not wanting others to find out - Stigma  i. Fear of being judged  ii. Fear it will  harm their professional reputations  iii. Fear it would impact their license  c. Think they can solve the problem themselves d. Denial about the existence or severity of the problem </vt:lpstr>
      <vt:lpstr>Fighting Stigma-  Poor mental health is a medical condition; attorneys with mental health challenges can thrive in the profession.</vt:lpstr>
      <vt:lpstr>Profession-wide collaboration:  Change the messaging.   There is no shame in mental illness.  There is no shame in asking for help. There is no shame in the struggle to wellness.   i. Asking for help is the smart thing to do.  ii. Acknowledge the issues. </vt:lpstr>
      <vt:lpstr>Educate  i. Profession-wide summits for health  and wellness ii. Awareness of the impact of  obsessing over a desire for  perfection.  </vt:lpstr>
      <vt:lpstr>Prevent   Develop strategies for improving well-being Promote health and wellness activities </vt:lpstr>
      <vt:lpstr>Refer   To VJLAP often and early – prior to, during, or after discipline  Early identification is the key and a duty  Often, by the time an attorney is referred into a program, they are severely impaired which may negatively impact the outcome.  </vt:lpstr>
      <vt:lpstr>PowerPoint Presentation</vt:lpstr>
      <vt:lpstr>Suggestions for Firms:    Assess your firm’s culture, philosophy, and history; define your firm’s goals; evaluate your firm’s policies, protocols, and practices; invest in education, training, guidance, and support; change; track progress. Create a safe environment within your form for attorneys to feel safe in asking for help. </vt:lpstr>
      <vt:lpstr>Resources  The Virginia Judges and Lawyers Assistance Program • The National Suicide Prevention Line. This hotline provides free, confidential  support 24/7 to people in distress across the United States. Call 1-800-273-TALK  (8255) for support. • The SAMHSA Helpline. SAMHSA’s National Helpline is a free, confidential  information service that provides treatment and support referrals 24/7 to  people facing mental illness and addictions. Call 1-800-662-HELP (4357) for  support. • Crisis Text Line. Crisis Text Line provides free, confidential support via text  message 24/7 to those in crisis situations. Text HOME to 741741 for support. • The Trevor Project. The Trevor Project provides free, confidential support 24/7 to  LGBTQ youth via a helpline, text and online instant messaging system. Call 1- 866-488-7386 for support. • The Veterans Crisis Line. The Veterans Crisis line provides free, confidential  support 24/7 to veterans, all service members and their family and friends in  times of need. Call 1-800-273-8255 and press 1 or text 838255 for support.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Intersection of Ethics,  Competence, and Lawyers’ Well-Being  Janet Van Cuyk, MSW, JD Angeline Saferight Lloyd, MS, LPC, NCC, CCTP</dc:title>
  <dc:creator>Angeline S. Lloyd</dc:creator>
  <cp:lastModifiedBy>Janet Vancuyk</cp:lastModifiedBy>
  <cp:revision>71</cp:revision>
  <dcterms:created xsi:type="dcterms:W3CDTF">2021-06-24T16:20:53Z</dcterms:created>
  <dcterms:modified xsi:type="dcterms:W3CDTF">2021-10-27T19:39:23Z</dcterms:modified>
</cp:coreProperties>
</file>